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352" r:id="rId2"/>
    <p:sldId id="357" r:id="rId3"/>
    <p:sldId id="354" r:id="rId4"/>
    <p:sldId id="257" r:id="rId5"/>
    <p:sldId id="258" r:id="rId6"/>
    <p:sldId id="259" r:id="rId7"/>
    <p:sldId id="260" r:id="rId8"/>
    <p:sldId id="261" r:id="rId9"/>
    <p:sldId id="262" r:id="rId10"/>
    <p:sldId id="272" r:id="rId11"/>
    <p:sldId id="263" r:id="rId12"/>
    <p:sldId id="264" r:id="rId13"/>
    <p:sldId id="265" r:id="rId14"/>
    <p:sldId id="266" r:id="rId15"/>
    <p:sldId id="267" r:id="rId16"/>
    <p:sldId id="268" r:id="rId17"/>
    <p:sldId id="269" r:id="rId18"/>
    <p:sldId id="270" r:id="rId19"/>
    <p:sldId id="271" r:id="rId20"/>
    <p:sldId id="273" r:id="rId21"/>
    <p:sldId id="274" r:id="rId22"/>
    <p:sldId id="275" r:id="rId23"/>
    <p:sldId id="276" r:id="rId24"/>
    <p:sldId id="277" r:id="rId25"/>
    <p:sldId id="278" r:id="rId26"/>
    <p:sldId id="320" r:id="rId27"/>
    <p:sldId id="279" r:id="rId28"/>
    <p:sldId id="345" r:id="rId29"/>
    <p:sldId id="346" r:id="rId30"/>
    <p:sldId id="347" r:id="rId31"/>
    <p:sldId id="348" r:id="rId32"/>
    <p:sldId id="349" r:id="rId33"/>
    <p:sldId id="350" r:id="rId34"/>
    <p:sldId id="355" r:id="rId35"/>
    <p:sldId id="356" r:id="rId36"/>
    <p:sldId id="351" r:id="rId37"/>
    <p:sldId id="306" r:id="rId38"/>
    <p:sldId id="335" r:id="rId39"/>
    <p:sldId id="336" r:id="rId40"/>
    <p:sldId id="337" r:id="rId41"/>
    <p:sldId id="338" r:id="rId42"/>
    <p:sldId id="339" r:id="rId43"/>
    <p:sldId id="340" r:id="rId44"/>
    <p:sldId id="360" r:id="rId45"/>
    <p:sldId id="341" r:id="rId46"/>
    <p:sldId id="342" r:id="rId47"/>
    <p:sldId id="343" r:id="rId48"/>
    <p:sldId id="344" r:id="rId49"/>
    <p:sldId id="292" r:id="rId50"/>
    <p:sldId id="358" r:id="rId51"/>
    <p:sldId id="359"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 id="315" r:id="rId65"/>
    <p:sldId id="305" r:id="rId66"/>
    <p:sldId id="307" r:id="rId67"/>
    <p:sldId id="308" r:id="rId68"/>
    <p:sldId id="309" r:id="rId69"/>
    <p:sldId id="310" r:id="rId70"/>
    <p:sldId id="311" r:id="rId71"/>
    <p:sldId id="312" r:id="rId72"/>
    <p:sldId id="313" r:id="rId73"/>
    <p:sldId id="314" r:id="rId74"/>
    <p:sldId id="319" r:id="rId75"/>
    <p:sldId id="318" r:id="rId76"/>
    <p:sldId id="316" r:id="rId77"/>
    <p:sldId id="317"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932"/>
  </p:normalViewPr>
  <p:slideViewPr>
    <p:cSldViewPr snapToGrid="0" snapToObjects="1">
      <p:cViewPr varScale="1">
        <p:scale>
          <a:sx n="117" d="100"/>
          <a:sy n="117" d="100"/>
        </p:scale>
        <p:origin x="2024" y="168"/>
      </p:cViewPr>
      <p:guideLst>
        <p:guide orient="horz" pos="1620"/>
        <p:guide pos="2880"/>
      </p:guideLst>
    </p:cSldViewPr>
  </p:slid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547366-0C10-7C4D-A68B-29434F612BEB}" type="datetimeFigureOut">
              <a:rPr lang="en-US" smtClean="0"/>
              <a:t>10/22/25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6B7337-CA01-7841-9A19-99AB279C728B}" type="slidenum">
              <a:rPr lang="en-US" smtClean="0"/>
              <a:t>‹#›</a:t>
            </a:fld>
            <a:endParaRPr lang="en-US"/>
          </a:p>
        </p:txBody>
      </p:sp>
    </p:spTree>
    <p:extLst>
      <p:ext uri="{BB962C8B-B14F-4D97-AF65-F5344CB8AC3E}">
        <p14:creationId xmlns:p14="http://schemas.microsoft.com/office/powerpoint/2010/main" val="181589394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Welcome to the web security lecture. Today we'll cover fundamental concepts in web security, including how browsers protect users through the Same-Origin Policy, and the major classes of web vulnerabilities like Cross-Site Scripting (XSS), Cross-Site Request Forgery (CSRF), and SQL Injection. We'll also discuss SSL/TLS and how it provides secure communication on the web. </a:t>
            </a:r>
            <a:r>
              <a:rPr b="1"/>
              <a:t>These topics are critical for understanding how to build secure web applications and why certain design decisions were made in web security.</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demonstrates the Same-Origin Policy in action with modern JavaScript fetch requests. </a:t>
            </a:r>
            <a:r>
              <a:rPr b="1"/>
              <a:t>The code uses fetch() to request JSON data from gmail.com/chat.json. Since the script is running on gmail.com and fetching from gmail.com (same origin), this works fine.</a:t>
            </a:r>
            <a:r>
              <a:t> If this were attempted cross-origin, the browser would block it with an error: 'No Access-Control-Allow-Origin header is present.' This is the browser enforcing SOP.</a:t>
            </a:r>
          </a:p>
        </p:txBody>
      </p:sp>
      <p:sp>
        <p:nvSpPr>
          <p:cNvPr id="4" name="Slide Number Placeholder 3"/>
          <p:cNvSpPr>
            <a:spLocks noGrp="1"/>
          </p:cNvSpPr>
          <p:nvPr>
            <p:ph type="sldNum" sz="quarter" idx="10"/>
          </p:nvPr>
        </p:nvSpPr>
        <p:spPr/>
        <p:txBody>
          <a:bodyPr/>
          <a:lstStyle/>
          <a:p>
            <a:fld id="{8C5EAB03-2575-47EE-A113-ECA66D38F3B3}" type="slidenum">
              <a:rPr lang="en-US" smtClean="0"/>
              <a:t>10</a:t>
            </a:fld>
            <a:endParaRPr lang="en-US"/>
          </a:p>
        </p:txBody>
      </p:sp>
    </p:spTree>
    <p:extLst>
      <p:ext uri="{BB962C8B-B14F-4D97-AF65-F5344CB8AC3E}">
        <p14:creationId xmlns:p14="http://schemas.microsoft.com/office/powerpoint/2010/main" val="1663391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fetch() working correctly when the script and the resource are from the same origin.</a:t>
            </a:r>
            <a:r>
              <a:t> The page is served from gmail.com, and it fetches msgs.json from gmail.com. Since both are the same origin, the request succeeds and the data is displayed. This is the normal, secure operation of modern JavaScript fetch within a single origin.</a:t>
            </a:r>
          </a:p>
        </p:txBody>
      </p:sp>
      <p:sp>
        <p:nvSpPr>
          <p:cNvPr id="4" name="Slide Number Placeholder 3"/>
          <p:cNvSpPr>
            <a:spLocks noGrp="1"/>
          </p:cNvSpPr>
          <p:nvPr>
            <p:ph type="sldNum" sz="quarter" idx="10"/>
          </p:nvPr>
        </p:nvSpPr>
        <p:spPr/>
        <p:txBody>
          <a:bodyPr/>
          <a:lstStyle/>
          <a:p>
            <a:fld id="{576B7337-CA01-7841-9A19-99AB279C728B}" type="slidenum">
              <a:rPr lang="en-US" smtClean="0"/>
              <a:t>11</a:t>
            </a:fld>
            <a:endParaRPr lang="en-US"/>
          </a:p>
        </p:txBody>
      </p:sp>
    </p:spTree>
    <p:extLst>
      <p:ext uri="{BB962C8B-B14F-4D97-AF65-F5344CB8AC3E}">
        <p14:creationId xmlns:p14="http://schemas.microsoft.com/office/powerpoint/2010/main" val="305295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demonstrates the Same-Origin Policy blocking a cross-origin fetch request.</a:t>
            </a:r>
            <a:r>
              <a:t> The page is loaded from facebook.com (marked as evil), but the JavaScript tries to fetch data from gmail.com. The browser blocks this request because of SOP. The error shows: 'No Access-Control-Allow-Origin header...' </a:t>
            </a:r>
            <a:r>
              <a:rPr b="1"/>
              <a:t>This protection prevents facebook.com from stealing your Gmail data.</a:t>
            </a:r>
            <a:r>
              <a:t> Even though the script is trying to fetch from Gmail, it's executing in the context of facebook.com (different origin), so it's blocked.</a:t>
            </a:r>
          </a:p>
        </p:txBody>
      </p:sp>
      <p:sp>
        <p:nvSpPr>
          <p:cNvPr id="4" name="Slide Number Placeholder 3"/>
          <p:cNvSpPr>
            <a:spLocks noGrp="1"/>
          </p:cNvSpPr>
          <p:nvPr>
            <p:ph type="sldNum" sz="quarter" idx="10"/>
          </p:nvPr>
        </p:nvSpPr>
        <p:spPr/>
        <p:txBody>
          <a:bodyPr/>
          <a:lstStyle/>
          <a:p>
            <a:fld id="{8C5EAB03-2575-47EE-A113-ECA66D38F3B3}" type="slidenum">
              <a:rPr lang="en-US" smtClean="0"/>
              <a:t>12</a:t>
            </a:fld>
            <a:endParaRPr lang="en-US"/>
          </a:p>
        </p:txBody>
      </p:sp>
    </p:spTree>
    <p:extLst>
      <p:ext uri="{BB962C8B-B14F-4D97-AF65-F5344CB8AC3E}">
        <p14:creationId xmlns:p14="http://schemas.microsoft.com/office/powerpoint/2010/main" val="374966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introduces another SOP rule: what happens when you try to load an object (like an image) cross-origin?</a:t>
            </a:r>
            <a:r>
              <a:t> Unlike fetch requests, images CAN be loaded cross-origin - you can embed an image from any site. However, there are restrictions on what you can do with that image.</a:t>
            </a:r>
          </a:p>
        </p:txBody>
      </p:sp>
      <p:sp>
        <p:nvSpPr>
          <p:cNvPr id="4" name="Slide Number Placeholder 3"/>
          <p:cNvSpPr>
            <a:spLocks noGrp="1"/>
          </p:cNvSpPr>
          <p:nvPr>
            <p:ph type="sldNum" sz="quarter" idx="10"/>
          </p:nvPr>
        </p:nvSpPr>
        <p:spPr/>
        <p:txBody>
          <a:bodyPr/>
          <a:lstStyle/>
          <a:p>
            <a:fld id="{8C5EAB03-2575-47EE-A113-ECA66D38F3B3}" type="slidenum">
              <a:rPr lang="en-US" smtClean="0"/>
              <a:t>13</a:t>
            </a:fld>
            <a:endParaRPr lang="en-US"/>
          </a:p>
        </p:txBody>
      </p:sp>
    </p:spTree>
    <p:extLst>
      <p:ext uri="{BB962C8B-B14F-4D97-AF65-F5344CB8AC3E}">
        <p14:creationId xmlns:p14="http://schemas.microsoft.com/office/powerpoint/2010/main" val="1099998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images CAN be loaded cross-origin.</a:t>
            </a:r>
            <a:r>
              <a:t> Facebook.com can include an image from gmail.com using an &lt;img&gt; tag, and the browser will fetch and display it. However, while the image loads, JavaScript cannot read the image's pixel data or other content due to SOP. The image can be displayed but not inspected by scripts from a different origin.</a:t>
            </a:r>
          </a:p>
        </p:txBody>
      </p:sp>
      <p:sp>
        <p:nvSpPr>
          <p:cNvPr id="4" name="Slide Number Placeholder 3"/>
          <p:cNvSpPr>
            <a:spLocks noGrp="1"/>
          </p:cNvSpPr>
          <p:nvPr>
            <p:ph type="sldNum" sz="quarter" idx="10"/>
          </p:nvPr>
        </p:nvSpPr>
        <p:spPr/>
        <p:txBody>
          <a:bodyPr/>
          <a:lstStyle/>
          <a:p>
            <a:fld id="{8C5EAB03-2575-47EE-A113-ECA66D38F3B3}" type="slidenum">
              <a:rPr lang="en-US" smtClean="0"/>
              <a:t>14</a:t>
            </a:fld>
            <a:endParaRPr lang="en-US"/>
          </a:p>
        </p:txBody>
      </p:sp>
    </p:spTree>
    <p:extLst>
      <p:ext uri="{BB962C8B-B14F-4D97-AF65-F5344CB8AC3E}">
        <p14:creationId xmlns:p14="http://schemas.microsoft.com/office/powerpoint/2010/main" val="105724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asks what happens when you try to load a &lt;script&gt; tag from a different origin. The page is loaded from facebook.com but tries to load chat.js from gmail.com. </a:t>
            </a:r>
            <a:r>
              <a:rPr b="1"/>
              <a:t>Will scripts execute cross-origin? This is an interesting case because scripts need to execute, not just display.</a:t>
            </a:r>
          </a:p>
        </p:txBody>
      </p:sp>
      <p:sp>
        <p:nvSpPr>
          <p:cNvPr id="4" name="Slide Number Placeholder 3"/>
          <p:cNvSpPr>
            <a:spLocks noGrp="1"/>
          </p:cNvSpPr>
          <p:nvPr>
            <p:ph type="sldNum" sz="quarter" idx="10"/>
          </p:nvPr>
        </p:nvSpPr>
        <p:spPr/>
        <p:txBody>
          <a:bodyPr/>
          <a:lstStyle/>
          <a:p>
            <a:fld id="{8C5EAB03-2575-47EE-A113-ECA66D38F3B3}" type="slidenum">
              <a:rPr lang="en-US" smtClean="0"/>
              <a:t>15</a:t>
            </a:fld>
            <a:endParaRPr lang="en-US"/>
          </a:p>
        </p:txBody>
      </p:sp>
    </p:spTree>
    <p:extLst>
      <p:ext uri="{BB962C8B-B14F-4D97-AF65-F5344CB8AC3E}">
        <p14:creationId xmlns:p14="http://schemas.microsoft.com/office/powerpoint/2010/main" val="4076250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&lt;script&gt; tags CAN load and execute code from different origins!</a:t>
            </a:r>
            <a:r>
              <a:t> Facebook.com loads chat.js from gmail.com, and that script executes. However, there's a crucial detail: once the script is loaded, what origin does it run under? This is important for understanding how script loading works in practice and why CDNs (Content Delivery Networks) can serve JavaScript libraries cross-origin.</a:t>
            </a:r>
          </a:p>
        </p:txBody>
      </p:sp>
      <p:sp>
        <p:nvSpPr>
          <p:cNvPr id="4" name="Slide Number Placeholder 3"/>
          <p:cNvSpPr>
            <a:spLocks noGrp="1"/>
          </p:cNvSpPr>
          <p:nvPr>
            <p:ph type="sldNum" sz="quarter" idx="10"/>
          </p:nvPr>
        </p:nvSpPr>
        <p:spPr/>
        <p:txBody>
          <a:bodyPr/>
          <a:lstStyle/>
          <a:p>
            <a:fld id="{8C5EAB03-2575-47EE-A113-ECA66D38F3B3}" type="slidenum">
              <a:rPr lang="en-US" smtClean="0"/>
              <a:t>16</a:t>
            </a:fld>
            <a:endParaRPr lang="en-US"/>
          </a:p>
        </p:txBody>
      </p:sp>
    </p:spTree>
    <p:extLst>
      <p:ext uri="{BB962C8B-B14F-4D97-AF65-F5344CB8AC3E}">
        <p14:creationId xmlns:p14="http://schemas.microsoft.com/office/powerpoint/2010/main" val="3975116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continues the previous scenario. </a:t>
            </a:r>
            <a:r>
              <a:rPr b="1"/>
              <a:t>After the script from gmail.com is loaded into the facebook.com page, the script then tries to make a fetch request to gmail.com/chat.json.</a:t>
            </a:r>
            <a:r>
              <a:t> The question is: will this work? The answer depends on what origin the script is considered to be running under. Scripts take on the origin of the page they're embedded in, not where they were loaded from.</a:t>
            </a:r>
          </a:p>
        </p:txBody>
      </p:sp>
      <p:sp>
        <p:nvSpPr>
          <p:cNvPr id="4" name="Slide Number Placeholder 3"/>
          <p:cNvSpPr>
            <a:spLocks noGrp="1"/>
          </p:cNvSpPr>
          <p:nvPr>
            <p:ph type="sldNum" sz="quarter" idx="10"/>
          </p:nvPr>
        </p:nvSpPr>
        <p:spPr/>
        <p:txBody>
          <a:bodyPr/>
          <a:lstStyle/>
          <a:p>
            <a:fld id="{8C5EAB03-2575-47EE-A113-ECA66D38F3B3}" type="slidenum">
              <a:rPr lang="en-US" smtClean="0"/>
              <a:t>17</a:t>
            </a:fld>
            <a:endParaRPr lang="en-US"/>
          </a:p>
        </p:txBody>
      </p:sp>
    </p:spTree>
    <p:extLst>
      <p:ext uri="{BB962C8B-B14F-4D97-AF65-F5344CB8AC3E}">
        <p14:creationId xmlns:p14="http://schemas.microsoft.com/office/powerpoint/2010/main" val="4210046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introduces iframes (inline frames). </a:t>
            </a:r>
            <a:r>
              <a:rPr b="1"/>
              <a:t>The facebook.com page tries to embed gmail.com/chat inside an iframe. Will this work?</a:t>
            </a:r>
            <a:r>
              <a:t> Iframes are a way to embed entire web pages inside other pages, and they have special SOP rules.</a:t>
            </a:r>
          </a:p>
        </p:txBody>
      </p:sp>
      <p:sp>
        <p:nvSpPr>
          <p:cNvPr id="4" name="Slide Number Placeholder 3"/>
          <p:cNvSpPr>
            <a:spLocks noGrp="1"/>
          </p:cNvSpPr>
          <p:nvPr>
            <p:ph type="sldNum" sz="quarter" idx="10"/>
          </p:nvPr>
        </p:nvSpPr>
        <p:spPr/>
        <p:txBody>
          <a:bodyPr/>
          <a:lstStyle/>
          <a:p>
            <a:fld id="{8C5EAB03-2575-47EE-A113-ECA66D38F3B3}" type="slidenum">
              <a:rPr lang="en-US" smtClean="0"/>
              <a:t>18</a:t>
            </a:fld>
            <a:endParaRPr lang="en-US"/>
          </a:p>
        </p:txBody>
      </p:sp>
    </p:spTree>
    <p:extLst>
      <p:ext uri="{BB962C8B-B14F-4D97-AF65-F5344CB8AC3E}">
        <p14:creationId xmlns:p14="http://schemas.microsoft.com/office/powerpoint/2010/main" val="1592271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b="1"/>
              <a:t>This slide shows that iframes CAN load cross-origin content.</a:t>
            </a:r>
            <a:r>
              <a:t> Facebook.com can embed gmail.com/chat in an iframe, and that iframe will load successfully. The iframe's script runs in the context of gmail.com (the iframe's origin), not facebook.com (the parent page's origin). This means the fetch request to gmail.com succeeds because it's same-origin from the iframe's perspective. </a:t>
            </a:r>
            <a:r>
              <a:rPr b="1"/>
              <a:t>However, the facebook.com page cannot access the content inside the gmail.com iframe due to SOP - there's a boundary between the parent and the iframe.</a:t>
            </a:r>
          </a:p>
        </p:txBody>
      </p:sp>
      <p:sp>
        <p:nvSpPr>
          <p:cNvPr id="4" name="Slide Number Placeholder 3"/>
          <p:cNvSpPr>
            <a:spLocks noGrp="1"/>
          </p:cNvSpPr>
          <p:nvPr>
            <p:ph type="sldNum" sz="quarter" idx="10"/>
          </p:nvPr>
        </p:nvSpPr>
        <p:spPr/>
        <p:txBody>
          <a:bodyPr/>
          <a:lstStyle/>
          <a:p>
            <a:fld id="{8C5EAB03-2575-47EE-A113-ECA66D38F3B3}" type="slidenum">
              <a:rPr lang="en-US" smtClean="0"/>
              <a:t>19</a:t>
            </a:fld>
            <a:endParaRPr lang="en-US"/>
          </a:p>
        </p:txBody>
      </p:sp>
    </p:spTree>
    <p:extLst>
      <p:ext uri="{BB962C8B-B14F-4D97-AF65-F5344CB8AC3E}">
        <p14:creationId xmlns:p14="http://schemas.microsoft.com/office/powerpoint/2010/main" val="2504077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is the famous XKCD comic about SQL injection, titled "Exploits of a Mom." </a:t>
            </a:r>
            <a:r>
              <a:rPr b="1"/>
              <a:t>The comic illustrates how user input containing SQL commands can be executed by the database when not properly sanitized.</a:t>
            </a:r>
            <a:r>
              <a:t> The comic shows a mother naming her son "Robert'); DROP TABLE Students;--" which causes the school's database to delete the Students table when his name is entered. This perfectly captures the essence of injection attacks - confusing data with code.</a:t>
            </a:r>
          </a:p>
        </p:txBody>
      </p:sp>
      <p:sp>
        <p:nvSpPr>
          <p:cNvPr id="4" name="Slide Number Placeholder 3"/>
          <p:cNvSpPr>
            <a:spLocks noGrp="1"/>
          </p:cNvSpPr>
          <p:nvPr>
            <p:ph type="sldNum" sz="quarter" idx="10"/>
          </p:nvPr>
        </p:nvSpPr>
        <p:spPr/>
        <p:txBody>
          <a:bodyPr/>
          <a:lstStyle/>
          <a:p>
            <a:fld id="{576B7337-CA01-7841-9A19-99AB279C728B}" type="slidenum">
              <a:rPr lang="en-US" smtClean="0"/>
              <a:t>2</a:t>
            </a:fld>
            <a:endParaRPr lang="en-US"/>
          </a:p>
        </p:txBody>
      </p:sp>
    </p:spTree>
    <p:extLst>
      <p:ext uri="{BB962C8B-B14F-4D97-AF65-F5344CB8AC3E}">
        <p14:creationId xmlns:p14="http://schemas.microsoft.com/office/powerpoint/2010/main" val="3626593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code injection vulnerabilities - the fundamental problem of mixing user data with code.</a:t>
            </a:r>
            <a:r>
              <a:t> The PHP code takes user input from the 'path' parameter and directly includes it in a system command. When the user provides '/home/user/', the command executes normally and lists the directory contents. The lack of input validation opens the door to attacks.</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demonstrates shell injection: the attacker provides '$(rm -rf /)' which is a shell command that recursively deletes everything.</a:t>
            </a:r>
            <a:r>
              <a:t> The PHP code naively concatenates this into the ls command, resulting in 'ls $(rm -rf /)' which executes the malicious command. This is a catastrophic vulnerability. </a:t>
            </a:r>
            <a:r>
              <a:rPr b="1"/>
              <a:t>The key lesson: never trust user input and never directly concatenate it into commands or code.</a:t>
            </a:r>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fundamental problem is confusing data and code.</a:t>
            </a:r>
            <a:r>
              <a:t> The programmer expected the user to supply DATA (a directory path), but instead got CODE (a shell command) that was unintentionally executed. </a:t>
            </a:r>
            <a:r>
              <a:rPr b="1"/>
              <a:t>This pattern appears in many contexts: Shell Injection, SQL Injection, Cross-Site Scripting (XSS), and Control-Flow Hijacking (buffer overflows). All these vulnerabilities stem from the same root cause: treating untrusted input as code.</a:t>
            </a:r>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introduces SQL, the Structured Query Language used to query databases. The examples show common queries: counting users in Chicago, and authenticating a user by checking username and password. </a:t>
            </a:r>
            <a:r>
              <a:rPr b="1"/>
              <a:t>The third example shows a malicious query: 'DROP TABLE users' which would delete the entire users table.</a:t>
            </a:r>
            <a:r>
              <a:t> This foreshadows SQL injection attacks where attackers inject malicious SQL commands through user input fields.</a:t>
            </a:r>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sets up an SQL injection scenario. </a:t>
            </a:r>
            <a:r>
              <a:rPr b="1"/>
              <a:t>The query 'SELECT * FROM users WHERE location=$city' is intended to find users in a specific city, where $city comes from user input.</a:t>
            </a:r>
            <a:r>
              <a:t> The question is: what can an attacker do by controlling the $city variable? Can they break out of the query's intended logic?</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demonstrates SQL injection in action.</a:t>
            </a:r>
            <a:r>
              <a:t> The attacker sets $city to "Chicago'; DELETE FROM users WHERE 1='1". When concatenated into the SQL query, it becomes two separate statements. </a:t>
            </a:r>
            <a:r>
              <a:rPr b="1"/>
              <a:t>The single quote closes the string, the semicolon ends the SELECT statement, and then a malicious DELETE statement executes.</a:t>
            </a:r>
            <a:r>
              <a:t> The WHERE 1='1' ensures the DELETE affects all rows. </a:t>
            </a:r>
            <a:r>
              <a:rPr b="1"/>
              <a:t>By injecting SQL metacharacters (quote, semicolon), the attacker breaks out of the intended query structure and injects their own SQL commands.</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is the same XKCD comic from earlier, now shown again after explaining SQL injection in detail. </a:t>
            </a:r>
            <a:r>
              <a:rPr b="1"/>
              <a:t>Students should now fully appreciate the joke: the student's name "Robert'); DROP TABLE Students;--" caused the Students table to be deleted due to SQL injection.</a:t>
            </a:r>
            <a:r>
              <a:t> The double dash (--) at the end is an SQL comment that prevents the rest of the query from causing syntax errors. This comic has become the canonical example of SQL injection in popular culture.</a:t>
            </a:r>
          </a:p>
        </p:txBody>
      </p:sp>
      <p:sp>
        <p:nvSpPr>
          <p:cNvPr id="4" name="Slide Number Placeholder 3"/>
          <p:cNvSpPr>
            <a:spLocks noGrp="1"/>
          </p:cNvSpPr>
          <p:nvPr>
            <p:ph type="sldNum" sz="quarter" idx="10"/>
          </p:nvPr>
        </p:nvSpPr>
        <p:spPr/>
        <p:txBody>
          <a:bodyPr/>
          <a:lstStyle/>
          <a:p>
            <a:fld id="{576B7337-CA01-7841-9A19-99AB279C728B}" type="slidenum">
              <a:rPr lang="en-US" smtClean="0"/>
              <a:t>26</a:t>
            </a:fld>
            <a:endParaRPr lang="en-US"/>
          </a:p>
        </p:txBody>
      </p:sp>
    </p:spTree>
    <p:extLst>
      <p:ext uri="{BB962C8B-B14F-4D97-AF65-F5344CB8AC3E}">
        <p14:creationId xmlns:p14="http://schemas.microsoft.com/office/powerpoint/2010/main" val="593665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defense against SQL injection is to ensure that data is interpreted as data, not as code.</a:t>
            </a:r>
            <a:r>
              <a:t> The basic approach is to escape control characters like single quotes. However, </a:t>
            </a:r>
            <a:r>
              <a:rPr b="1"/>
              <a:t>the BETTER approach is to use prepared statements (parameterized queries).</a:t>
            </a:r>
            <a:r>
              <a:t> With prepared statements, you declare the structure of the query separately from the data: the database knows exactly what is a command and what is user data. </a:t>
            </a:r>
            <a:r>
              <a:rPr b="1"/>
              <a:t>The database will never interpret the data as SQL commands, preventing injection entirely.</a:t>
            </a: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Cross-Site Scripting (XSS).</a:t>
            </a:r>
            <a:r>
              <a:t> The vulnerable PHP code takes user input from the 'user' parameter and directly echoes it into the HTML response. When the user provides 'Bob', the output is 'Hello, Bob!' This seems harmless, but what if the user provides HTML or JavaScript?</a:t>
            </a: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that the vulnerability allows HTML injection.</a:t>
            </a:r>
            <a:r>
              <a:t> When the user provides '&lt;u&gt;Bob&lt;/u&gt;', the output is 'Hello, &lt;u&gt;Bob&lt;/u&gt;!' with Bob underlined. The user input is interpreted as HTML, not just plain text. If HTML can be injected, can JavaScript be injected too?</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or contain an image - this provides a transition or visual element in the presentation]</a:t>
            </a:r>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demonstrates a Cross-Site Scripting (XSS) attack.</a:t>
            </a:r>
            <a:r>
              <a:t> The attacker provides '&lt;script&gt;alert('XSS')&lt;/script&gt;' as the user parameter. The vulnerable PHP code echoes this directly into the HTML, creating an executable script tag. </a:t>
            </a:r>
            <a:r>
              <a:rPr b="1"/>
              <a:t>When the page loads, the JavaScript executes. An attacker can create a malicious link and trick victims into clicking it. When victims click while logged into vuln.com, the malicious script executes in the context of vuln.com, potentially stealing cookies, session tokens, or performing actions on behalf of the user.</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slide reviews the Same-Origin Policy to set up the explanation of why XSS is so dangerous. </a:t>
            </a:r>
            <a:r>
              <a:rPr b="1"/>
              <a:t>Remember, facebook.com cannot make fetch requests to gmail.com because of SOP - the browser blocks this cross-origin request.</a:t>
            </a:r>
            <a:r>
              <a:t> But XSS allows attackers to bypass this protection.</a:t>
            </a:r>
          </a:p>
        </p:txBody>
      </p:sp>
      <p:sp>
        <p:nvSpPr>
          <p:cNvPr id="4" name="Slide Number Placeholder 3"/>
          <p:cNvSpPr>
            <a:spLocks noGrp="1"/>
          </p:cNvSpPr>
          <p:nvPr>
            <p:ph type="sldNum" sz="quarter" idx="10"/>
          </p:nvPr>
        </p:nvSpPr>
        <p:spPr/>
        <p:txBody>
          <a:bodyPr/>
          <a:lstStyle/>
          <a:p>
            <a:fld id="{8C5EAB03-2575-47EE-A113-ECA66D38F3B3}" type="slidenum">
              <a:rPr lang="en-US" smtClean="0"/>
              <a:t>31</a:t>
            </a:fld>
            <a:endParaRPr lang="en-US"/>
          </a:p>
        </p:txBody>
      </p:sp>
    </p:spTree>
    <p:extLst>
      <p:ext uri="{BB962C8B-B14F-4D97-AF65-F5344CB8AC3E}">
        <p14:creationId xmlns:p14="http://schemas.microsoft.com/office/powerpoint/2010/main" val="610505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shows how XSS allows an attacker to bypass the Same-Origin Policy.</a:t>
            </a:r>
            <a:r>
              <a:t> Evil facebook.com creates a page with an iframe that loads gmail.com with an XSS payload in the URL. The payload is a script that makes a fetch request to gmail.com/msgs.json. </a:t>
            </a:r>
            <a:r>
              <a:rPr b="1"/>
              <a:t>Because the XSS vulnerability causes this script to execute in the context of gmail.com, the fetch request is now SAME-ORIGIN from the browser's perspective.</a:t>
            </a:r>
            <a:r>
              <a:t> The script is running on a gmail.com page, so it can access gmail.com resources. </a:t>
            </a:r>
            <a:r>
              <a:rPr b="1"/>
              <a:t>This is why XSS is so dangerous - it completely undermines the Same-Origin Policy.</a:t>
            </a:r>
          </a:p>
        </p:txBody>
      </p:sp>
      <p:sp>
        <p:nvSpPr>
          <p:cNvPr id="4" name="Slide Number Placeholder 3"/>
          <p:cNvSpPr>
            <a:spLocks noGrp="1"/>
          </p:cNvSpPr>
          <p:nvPr>
            <p:ph type="sldNum" sz="quarter" idx="10"/>
          </p:nvPr>
        </p:nvSpPr>
        <p:spPr/>
        <p:txBody>
          <a:bodyPr/>
          <a:lstStyle/>
          <a:p>
            <a:fld id="{8C5EAB03-2575-47EE-A113-ECA66D38F3B3}" type="slidenum">
              <a:rPr lang="en-US" smtClean="0"/>
              <a:t>32</a:t>
            </a:fld>
            <a:endParaRPr lang="en-US"/>
          </a:p>
        </p:txBody>
      </p:sp>
    </p:spTree>
    <p:extLst>
      <p:ext uri="{BB962C8B-B14F-4D97-AF65-F5344CB8AC3E}">
        <p14:creationId xmlns:p14="http://schemas.microsoft.com/office/powerpoint/2010/main" val="2915601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The injected script successfully fetches private data from gmail.com because it's executing in gmail.com's origin context.</a:t>
            </a:r>
            <a:r>
              <a:t> The alert shows the private data: {new_msgs: 3}. </a:t>
            </a:r>
            <a:r>
              <a:rPr b="1"/>
              <a:t>The attacker (evil facebook.com) has successfully stolen data from gmail.com by exploiting an XSS vulnerability.</a:t>
            </a:r>
            <a:r>
              <a:t> This demonstrates why XSS is one of the most dangerous web vulnerabilities - it allows attackers to execute arbitrary JavaScript in the context of trusted websites.</a:t>
            </a:r>
          </a:p>
        </p:txBody>
      </p:sp>
      <p:sp>
        <p:nvSpPr>
          <p:cNvPr id="4" name="Slide Number Placeholder 3"/>
          <p:cNvSpPr>
            <a:spLocks noGrp="1"/>
          </p:cNvSpPr>
          <p:nvPr>
            <p:ph type="sldNum" sz="quarter" idx="10"/>
          </p:nvPr>
        </p:nvSpPr>
        <p:spPr/>
        <p:txBody>
          <a:bodyPr/>
          <a:lstStyle/>
          <a:p>
            <a:fld id="{8C5EAB03-2575-47EE-A113-ECA66D38F3B3}" type="slidenum">
              <a:rPr lang="en-US" smtClean="0"/>
              <a:t>33</a:t>
            </a:fld>
            <a:endParaRPr lang="en-US"/>
          </a:p>
        </p:txBody>
      </p:sp>
    </p:spTree>
    <p:extLst>
      <p:ext uri="{BB962C8B-B14F-4D97-AF65-F5344CB8AC3E}">
        <p14:creationId xmlns:p14="http://schemas.microsoft.com/office/powerpoint/2010/main" val="2916869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note references PortSwigger's excellent guide on Cross-Site Scripting. PortSwigger is a web security company that makes Burp Suite, a popular web application security testing tool. </a:t>
            </a:r>
            <a:r>
              <a:rPr b="1"/>
              <a:t>Their Web Security Academy is an excellent resource for learning about XSS and other web vulnerabilities in depth.</a:t>
            </a:r>
            <a:r>
              <a:t> Students should check out this resource for more detailed examples and practice labs.</a:t>
            </a:r>
          </a:p>
        </p:txBody>
      </p:sp>
      <p:sp>
        <p:nvSpPr>
          <p:cNvPr id="4" name="Slide Number Placeholder 3"/>
          <p:cNvSpPr>
            <a:spLocks noGrp="1"/>
          </p:cNvSpPr>
          <p:nvPr>
            <p:ph type="sldNum" sz="quarter" idx="5"/>
          </p:nvPr>
        </p:nvSpPr>
        <p:spPr/>
        <p:txBody>
          <a:bodyPr/>
          <a:lstStyle/>
          <a:p>
            <a:fld id="{576B7337-CA01-7841-9A19-99AB279C728B}" type="slidenum">
              <a:rPr lang="en-US" smtClean="0"/>
              <a:t>34</a:t>
            </a:fld>
            <a:endParaRPr lang="en-US"/>
          </a:p>
        </p:txBody>
      </p:sp>
    </p:spTree>
    <p:extLst>
      <p:ext uri="{BB962C8B-B14F-4D97-AF65-F5344CB8AC3E}">
        <p14:creationId xmlns:p14="http://schemas.microsoft.com/office/powerpoint/2010/main" val="1989899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or contain an image - possibly a screenshot or diagram related to XSS]</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defense against XSS is to ensure that data is displayed as data, not executed as code.</a:t>
            </a:r>
            <a:r>
              <a:t> You need to escape special characters that have meaning in HTML and JavaScript. </a:t>
            </a:r>
            <a:r>
              <a:rPr b="1"/>
              <a:t>Which characters to escape depends on the context: inside HTML content, inside tag attributes, or inside JavaScript strings.</a:t>
            </a:r>
            <a:r>
              <a:t> The challenge is remembering to escape EVERY instance of user-controlled data. </a:t>
            </a:r>
            <a:r>
              <a:rPr b="1"/>
              <a:t>Modern web frameworks help by providing templating systems that automatically escape data by default.</a:t>
            </a:r>
            <a:r>
              <a:t> Content Security Policy (CSP) headers provide an additional layer of defense by restricting which scripts can execute.</a:t>
            </a: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slide repeats the basic HTTP request-response cycle from earlier, setting up the introduction to CSRF (Cross-Site Request Forgery). </a:t>
            </a:r>
            <a:r>
              <a:rPr b="1"/>
              <a:t>We're about to explore a different type of attack that exploits how browsers automatically include credentials with requests.</a:t>
            </a:r>
          </a:p>
        </p:txBody>
      </p:sp>
      <p:sp>
        <p:nvSpPr>
          <p:cNvPr id="4" name="Slide Number Placeholder 3"/>
          <p:cNvSpPr>
            <a:spLocks noGrp="1"/>
          </p:cNvSpPr>
          <p:nvPr>
            <p:ph type="sldNum" sz="quarter" idx="10"/>
          </p:nvPr>
        </p:nvSpPr>
        <p:spPr/>
        <p:txBody>
          <a:bodyPr/>
          <a:lstStyle/>
          <a:p>
            <a:fld id="{576B7337-CA01-7841-9A19-99AB279C728B}" type="slidenum">
              <a:rPr lang="en-US" smtClean="0"/>
              <a:t>37</a:t>
            </a:fld>
            <a:endParaRPr lang="en-US"/>
          </a:p>
        </p:txBody>
      </p:sp>
    </p:spTree>
    <p:extLst>
      <p:ext uri="{BB962C8B-B14F-4D97-AF65-F5344CB8AC3E}">
        <p14:creationId xmlns:p14="http://schemas.microsoft.com/office/powerpoint/2010/main" val="414722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introduces Cross-Site Request Forgery (CSRF).</a:t>
            </a:r>
            <a:r>
              <a:t> The scenario starts with you logging into bank.com by submitting your username and password. The server responds with a cookie (login=fde874) that represents your authenticated session. </a:t>
            </a:r>
            <a:r>
              <a:rPr b="1"/>
              <a:t>This session cookie is the key to CSRF attacks - it's automatically sent with every request to bank.com.</a:t>
            </a: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normal authenticated usage.</a:t>
            </a:r>
            <a:r>
              <a:t> When you make a GET request to /account, the browser automatically includes the login cookie with the request. The server sees the cookie, knows you're bob, and returns your account balance. </a:t>
            </a:r>
            <a:r>
              <a:rPr b="1"/>
              <a:t>This automatic inclusion of cookies is convenient but also creates security issues.</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fundamental goal of browser security is to prevent malicious websites from accessing or tampering with your data on other sites.</a:t>
            </a:r>
            <a:r>
              <a:t> For example, if you visit evil.com, it should not be able to read your Gmail inbox or make purchases on Amazon using your credentials. The defense mechanism that prevents this is called the Same-Origin Policy (SOP). The SOP is a critical security policy that was added to browsers after the web was already established, and it provides isolation between different websites. Think of it as creating a sandbox for each website so they can't interfere with each other.</a:t>
            </a:r>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demonstrates a CSRF attack.</a:t>
            </a:r>
            <a:r>
              <a:t> The attacker creates a malicious link: https://bank.com/transfer?to=badguy&amp;amt=100. </a:t>
            </a:r>
            <a:r>
              <a:rPr b="1"/>
              <a:t>If you click this link while logged into bank.com, your browser will automatically include your login cookie with the request.</a:t>
            </a:r>
            <a:r>
              <a:t> The server sees a valid authenticated request to transfer $100 and executes it. </a:t>
            </a:r>
            <a:r>
              <a:rPr b="1"/>
              <a:t>The key vulnerability: the server cannot distinguish between a legitimate request initiated by you and a malicious request initiated by an attacker-controlled link. This is called Cross-Site Request Forgery because a different site can forge requests using your credentials.</a:t>
            </a: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references a research paper on profile pollution attacks using CSRF. </a:t>
            </a:r>
            <a:r>
              <a:rPr b="1"/>
              <a:t>The paper demonstrates how attackers can use CSRF to inject unwanted data into users' profiles on personalized services</a:t>
            </a:r>
            <a:r>
              <a:t> - for example, adding items to your Amazon shopping history, polluting your Netflix recommendations, or modifying your social media profile. The paper shows real-world CSRF vulnerabilities in major web services.</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core CSRF problem is that the server cannot verify whether a request was intentionally initiated by the user or forged by an attacker.</a:t>
            </a:r>
            <a:r>
              <a:t> The solution is to authenticate each user action by including a token that attackers cannot obtain or predict. </a:t>
            </a:r>
            <a:r>
              <a:rPr b="1"/>
              <a:t>On each page that performs an action, the server generates a random CSRF token and embeds it in the page.</a:t>
            </a:r>
            <a:r>
              <a:t> When the action is submitted, the server verifies the token is present and correct. </a:t>
            </a:r>
            <a:r>
              <a:rPr b="1"/>
              <a:t>Since an attacker on a different site cannot know the token value (and cannot read it due to SOP), they cannot forge valid requests.</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slide shows CSRF defense in action with tokens.</a:t>
            </a:r>
            <a:r>
              <a:t> When you load the transfer page, the server sends a CSRF token (8d64) in a hidden input field. When you submit a transfer, the form includes both the regular parameters (to, amt) and the token. The server checks the token matches before executing the transfer. </a:t>
            </a:r>
            <a:r>
              <a:rPr b="1"/>
              <a:t>An attacker trying to forge a CSRF attack cannot include the correct token because: (1) they don't know the token value (it's random and session-specific), and (2) they can't read it from your bank.com page due to Same-Origin Policy.</a:t>
            </a:r>
            <a:r>
              <a:t> The token proves the request originated from a legitimate page.</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SameSite cookies are a modern defense against CSRF attacks.</a:t>
            </a:r>
            <a:r>
              <a:t> The traditional problem: browsers automatically send cookies with EVERY request to a domain, even requests initiated by other sites - this enables CSRF. </a:t>
            </a:r>
            <a:r>
              <a:rPr b="1"/>
              <a:t>The SameSite cookie attribute changes this behavior.</a:t>
            </a:r>
            <a:r>
              <a:t> There are three modes: </a:t>
            </a:r>
            <a:r>
              <a:rPr b="1"/>
              <a:t>SameSite=Strict</a:t>
            </a:r>
            <a:r>
              <a:t> (cookie only sent for same-site requests, maximum security but may break legitimate flows), </a:t>
            </a:r>
            <a:r>
              <a:rPr b="1"/>
              <a:t>SameSite=Lax</a:t>
            </a:r>
            <a:r>
              <a:t> (default in modern browsers - cookie sent with top-level navigation but NOT with cross-site POST/images/iframes, balancing security and usability), and </a:t>
            </a:r>
            <a:r>
              <a:rPr b="1"/>
              <a:t>SameSite=None</a:t>
            </a:r>
            <a:r>
              <a:t> (old behavior, cookie sent with all requests, must also set Secure flag for HTTPS). </a:t>
            </a:r>
            <a:r>
              <a:rPr b="1"/>
              <a:t>The key insight: SameSite=Lax blocks most CSRF attacks by preventing cookies from being sent with cross-site POST requests and embedded content.</a:t>
            </a:r>
            <a:r>
              <a:t> However, </a:t>
            </a:r>
            <a:r>
              <a:rPr b="1"/>
              <a:t>defense in depth is important - use SameSite=Lax AND CSRF tokens together</a:t>
            </a:r>
            <a:r>
              <a:t> for maximum protection. SameSite is a browser-level defense that protects even if developers forget CSRF tokens.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946526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The Same-Origin Policy answers the question: 'Can a script with origin X access a resource loaded from origin Y?'</a:t>
            </a:r>
            <a:r>
              <a:t> The policy has various rules depending on the type of resource and operation. In general, scripts can load resources from other origins (images, stylesheets, scripts) but cannot read their content. Scripts can only read content from their own origin. This balance allows the web to function while providing security isolation.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237137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addresses a common question about externally hosted scripts like jQuery from Google's CDN.</a:t>
            </a:r>
            <a:r>
              <a:t> The HTML loads jQuery from ajax.googleapis.com, but the page is on example.com (different origin). Can jQuery function normally? </a:t>
            </a:r>
            <a:r>
              <a:rPr b="1"/>
              <a:t>The answer is YES - scripts take on the origin of the page they're embedded in, NOT the origin they were loaded from.</a:t>
            </a:r>
            <a:r>
              <a:t> So jQuery runs with example.com's origin and can access example.com's DOM and make fetch requests to example.com. However, it cannot access googleapis.com's resources. This design allows CDNs to work while maintaining security.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1510514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SOP is more complex than the simplified version we've discussed.</a:t>
            </a:r>
            <a:r>
              <a:t> There are subtly different policies for different types of storage: traditional cookies, HTML5 localStorage, IndexedDB, plugins like Flash, etc. </a:t>
            </a:r>
            <a:r>
              <a:rPr b="1"/>
              <a:t>Additionally, there are ambiguities in how different browsers implement SOP, how browser extensions interact with it, and how IP addresses vs. hostnames are handled.</a:t>
            </a:r>
            <a:r>
              <a:t> These complications can lead to security vulnerabilities when assumptions don't hold across all contexts.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2679829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b="1"/>
              <a:t>This slide highlights problems with using hostnames as trust boundaries.</a:t>
            </a:r>
            <a:r>
              <a:t> The first example is shared hosting: webhost.com/~alice and webhost.com/~bob are the same origin but should not trust each other. There's no good solution under SOP. The second example is subdomains: login.example.com and payments.example.com are different origins, but they're both part of example.com and should be able to communicate. </a:t>
            </a:r>
            <a:r>
              <a:rPr b="1"/>
              <a:t>document.domain or specific CORS policies can enable subdomain communication.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293234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6DBF7FB1-676D-AA44-94D6-23373DD82E01}" type="slidenum">
              <a:rPr lang="zh-CN" altLang="en-US" sz="1200">
                <a:latin typeface="Arial" charset="0"/>
                <a:ea typeface="宋体" charset="0"/>
                <a:cs typeface="宋体" charset="0"/>
              </a:rPr>
              <a:pPr eaLnBrk="1" hangingPunct="1"/>
              <a:t>49</a:t>
            </a:fld>
            <a:endParaRPr lang="en-US" altLang="zh-CN" sz="1200">
              <a:latin typeface="Arial" charset="0"/>
              <a:ea typeface="宋体" charset="0"/>
              <a:cs typeface="宋体" charset="0"/>
            </a:endParaRPr>
          </a:p>
        </p:txBody>
      </p:sp>
      <p:sp>
        <p:nvSpPr>
          <p:cNvPr id="104451" name="Rectangle 2"/>
          <p:cNvSpPr>
            <a:spLocks noGrp="1" noRot="1" noChangeAspect="1" noChangeArrowheads="1" noTextEdit="1"/>
          </p:cNvSpPr>
          <p:nvPr>
            <p:ph type="sldImg"/>
          </p:nvPr>
        </p:nvSpPr>
        <p:spPr>
          <a:xfrm>
            <a:off x="385763" y="685800"/>
            <a:ext cx="6091237" cy="3427413"/>
          </a:xfrm>
          <a:ln/>
        </p:spPr>
      </p:sp>
      <p:sp>
        <p:nvSpPr>
          <p:cNvPr id="104452"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TLS 1.3 is the current standard for Internet security.</a:t>
            </a:r>
            <a:r>
              <a:t> The primary goal is to provide privacy and data integrity between two communicating applications. In practice, TLS is mainly used to protect browser-to-webserver communications (HTTPS). TLS is based on SSL 3.0 but uses different cryptographic algorithms. Every modern web browser implements TLS.</a:t>
            </a:r>
          </a:p>
        </p:txBody>
      </p:sp>
    </p:spTree>
    <p:extLst>
      <p:ext uri="{BB962C8B-B14F-4D97-AF65-F5344CB8AC3E}">
        <p14:creationId xmlns:p14="http://schemas.microsoft.com/office/powerpoint/2010/main" val="965990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visually illustrates the Same-Origin Policy concept. </a:t>
            </a:r>
            <a:r>
              <a:rPr b="1"/>
              <a:t>Each website (represented by different domains) is isolated from all others.</a:t>
            </a:r>
            <a:r>
              <a:t> The SOP acts as a boundary or wall between different origins, preventing one site from accessing another site's resources. This is the foundation of web security - without it, any website could access your data on any other website.</a:t>
            </a:r>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Modern TLS standards have evolved significantly since SSL 3.0.</a:t>
            </a:r>
            <a:r>
              <a:t> SSL 2.0, SSL 3.0, TLS 1.0, and TLS 1.1 are all deprecated and must not be used - they have known security vulnerabilities. </a:t>
            </a:r>
            <a:r>
              <a:rPr b="1"/>
              <a:t>TLS 1.2 (2008) is the current minimum standard</a:t>
            </a:r>
            <a:r>
              <a:t> and requires careful configuration to avoid weak ciphers. </a:t>
            </a:r>
            <a:r>
              <a:rPr b="1"/>
              <a:t>TLS 1.3 (2018) is the recommended standard</a:t>
            </a:r>
            <a:r>
              <a:t> with major security and performance improvements. TLS 1.3 removed all weak and legacy features like RSA key exchange and CBC mode ciphers. </a:t>
            </a:r>
            <a:r>
              <a:rPr b="1"/>
              <a:t>It mandates forward secrecy (ephemeral keys only), encrypts the handshake to hide negotiation from eavesdroppers, and is faster with a 1-RTT handshake (vs 2-RTT in TLS 1.2).</a:t>
            </a:r>
            <a:r>
              <a:t> Organizations should disable TLS 1.0/1.1 and prefer TLS 1.3 where possible.</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36121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TLS 1.3 made radical improvements by removing dangerous legacy features.</a:t>
            </a:r>
            <a:r>
              <a:t> What was removed: static RSA key exchange (no forward secrecy), CBC mode ciphers (vulnerable to padding oracle attacks like BEAST and Lucky13), weak algorithms (RC4, 3DES, MD5, SHA-1), compression (CRIME attack), renegotiation, and custom DH groups. </a:t>
            </a:r>
            <a:r>
              <a:rPr b="1"/>
              <a:t>What's now mandatory: forward secrecy via ephemeral Diffie-Hellman only, AEAD ciphers (AES-GCM, ChaCha20-Poly1305), and digital signatures on the handshake.</a:t>
            </a:r>
            <a:r>
              <a:t> Privacy improvements include encrypted server certificates and encrypted SNI extension to prevent hostname leakage. </a:t>
            </a:r>
            <a:r>
              <a:rPr b="1"/>
              <a:t>Performance improvements include 1-RTT handshake (faster connection) and 0-RTT resumption</a:t>
            </a:r>
            <a:r>
              <a:t> (with replay protection considerations). The key point: TLS 1.3 learned from decades of attacks and removed everything that caused problems.</a:t>
            </a: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1861082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AA799BA-DD93-E34A-8CB0-54E9D7C6F939}" type="slidenum">
              <a:rPr lang="zh-CN" altLang="en-US" sz="1200">
                <a:latin typeface="Arial" charset="0"/>
                <a:ea typeface="宋体" charset="0"/>
                <a:cs typeface="宋体" charset="0"/>
              </a:rPr>
              <a:pPr eaLnBrk="1" hangingPunct="1"/>
              <a:t>52</a:t>
            </a:fld>
            <a:endParaRPr lang="en-US" altLang="zh-CN" sz="1200">
              <a:latin typeface="Arial" charset="0"/>
              <a:ea typeface="宋体" charset="0"/>
              <a:cs typeface="宋体" charset="0"/>
            </a:endParaRPr>
          </a:p>
        </p:txBody>
      </p:sp>
      <p:sp>
        <p:nvSpPr>
          <p:cNvPr id="108547" name="Rectangle 2"/>
          <p:cNvSpPr>
            <a:spLocks noGrp="1" noRot="1" noChangeAspect="1" noChangeArrowheads="1" noTextEdit="1"/>
          </p:cNvSpPr>
          <p:nvPr>
            <p:ph type="sldImg"/>
          </p:nvPr>
        </p:nvSpPr>
        <p:spPr>
          <a:xfrm>
            <a:off x="385763" y="685800"/>
            <a:ext cx="6091237" cy="3427413"/>
          </a:xfrm>
          <a:ln/>
        </p:spPr>
      </p:sp>
      <p:sp>
        <p:nvSpPr>
          <p:cNvPr id="108548"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TLS operates between the application layer and the transport layer (TCP).</a:t>
            </a:r>
            <a:r>
              <a:t> This positioning means </a:t>
            </a:r>
            <a:r>
              <a:rPr b="1"/>
              <a:t>TLS protects against application-level threats like server impersonation and eavesdropping, but NOT against lower-level network attacks</a:t>
            </a:r>
            <a:r>
              <a:t> like IP spoofing, SYN floods, or DDoS attacks via packet flooding. TLS assumes the underlying TCP connection works correctly.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6DCDD1B-F8D0-B240-BA68-8A2352131B09}" type="slidenum">
              <a:rPr lang="zh-CN" altLang="en-US" sz="1200">
                <a:latin typeface="Arial" charset="0"/>
                <a:ea typeface="宋体" charset="0"/>
                <a:cs typeface="宋体" charset="0"/>
              </a:rPr>
              <a:pPr eaLnBrk="1" hangingPunct="1"/>
              <a:t>53</a:t>
            </a:fld>
            <a:endParaRPr lang="en-US" altLang="zh-CN" sz="1200">
              <a:latin typeface="Arial" charset="0"/>
              <a:ea typeface="宋体" charset="0"/>
              <a:cs typeface="宋体" charset="0"/>
            </a:endParaRPr>
          </a:p>
        </p:txBody>
      </p:sp>
      <p:sp>
        <p:nvSpPr>
          <p:cNvPr id="110595" name="Rectangle 2"/>
          <p:cNvSpPr>
            <a:spLocks noGrp="1" noRot="1" noChangeAspect="1" noChangeArrowheads="1" noTextEdit="1"/>
          </p:cNvSpPr>
          <p:nvPr>
            <p:ph type="sldImg"/>
          </p:nvPr>
        </p:nvSpPr>
        <p:spPr>
          <a:xfrm>
            <a:off x="385763" y="685800"/>
            <a:ext cx="6091237" cy="3427413"/>
          </a:xfrm>
          <a:ln/>
        </p:spPr>
      </p:sp>
      <p:sp>
        <p:nvSpPr>
          <p:cNvPr id="110596"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t>This slide provides the history of SSL/TLS versions. SSL 1.0 was never publicly released. SSL 2.0 (1994) had security weaknesses. SSL 3.0 (1996) fixed these issues. TLS 1.0 (1999) was the first IETF standard based on SSL 3.0, with changes like using HMAC instead of MAC. </a:t>
            </a:r>
            <a:r>
              <a:rPr b="1"/>
              <a:t>This history shows how the protocol evolved through security improvements to reach modern TLS 1.2 and 1.3.</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E92C09E3-AB5F-D541-A328-203F4D41A9FF}" type="slidenum">
              <a:rPr lang="zh-CN" altLang="en-US" sz="1200">
                <a:latin typeface="Arial" charset="0"/>
                <a:ea typeface="宋体" charset="0"/>
                <a:cs typeface="宋体" charset="0"/>
              </a:rPr>
              <a:pPr eaLnBrk="1" hangingPunct="1"/>
              <a:t>54</a:t>
            </a:fld>
            <a:endParaRPr lang="en-US" altLang="zh-CN" sz="1200">
              <a:latin typeface="Arial" charset="0"/>
              <a:ea typeface="宋体" charset="0"/>
              <a:cs typeface="宋体" charset="0"/>
            </a:endParaRPr>
          </a:p>
        </p:txBody>
      </p:sp>
      <p:sp>
        <p:nvSpPr>
          <p:cNvPr id="112643" name="Rectangle 2"/>
          <p:cNvSpPr>
            <a:spLocks noGrp="1" noRot="1" noChangeAspect="1" noChangeArrowheads="1" noTextEdit="1"/>
          </p:cNvSpPr>
          <p:nvPr>
            <p:ph type="sldImg"/>
          </p:nvPr>
        </p:nvSpPr>
        <p:spPr>
          <a:xfrm>
            <a:off x="385763" y="685800"/>
            <a:ext cx="6091237" cy="3427413"/>
          </a:xfrm>
          <a:ln/>
        </p:spPr>
      </p:sp>
      <p:sp>
        <p:nvSpPr>
          <p:cNvPr id="112644"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Network protocols are disseminated as RFCs (Request for Comments) published by the IETF.</a:t>
            </a:r>
            <a:r>
              <a:t> TLS 1.0 is defined in RFC 2246. </a:t>
            </a:r>
            <a:r>
              <a:rPr b="1"/>
              <a:t>RFCs are self-contained specifications that provide sufficient detail for both implementers and security analysts.</a:t>
            </a:r>
            <a:r>
              <a:t> They mix informal prose with formal pseudo-code. Reading RFCs is an important skill for understanding exactly how protocols work and finding potential vulnerabilities.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55A83A2-1654-5D40-A707-958BD7E55E50}" type="slidenum">
              <a:rPr lang="zh-CN" altLang="en-US" sz="1200">
                <a:latin typeface="Arial" charset="0"/>
                <a:ea typeface="宋体" charset="0"/>
                <a:cs typeface="宋体" charset="0"/>
              </a:rPr>
              <a:pPr eaLnBrk="1" hangingPunct="1"/>
              <a:t>55</a:t>
            </a:fld>
            <a:endParaRPr lang="en-US" altLang="zh-CN" sz="1200">
              <a:latin typeface="Arial" charset="0"/>
              <a:ea typeface="宋体" charset="0"/>
              <a:cs typeface="宋体" charset="0"/>
            </a:endParaRPr>
          </a:p>
        </p:txBody>
      </p:sp>
      <p:sp>
        <p:nvSpPr>
          <p:cNvPr id="114691" name="Rectangle 2"/>
          <p:cNvSpPr>
            <a:spLocks noGrp="1" noRot="1" noChangeAspect="1" noChangeArrowheads="1" noTextEdit="1"/>
          </p:cNvSpPr>
          <p:nvPr>
            <p:ph type="sldImg"/>
          </p:nvPr>
        </p:nvSpPr>
        <p:spPr>
          <a:xfrm>
            <a:off x="385763" y="685800"/>
            <a:ext cx="6091237" cy="3427413"/>
          </a:xfrm>
          <a:ln/>
        </p:spPr>
      </p:sp>
      <p:sp>
        <p:nvSpPr>
          <p:cNvPr id="114692"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TLS consists of two main protocols: the Handshake Protocol and the Record Protocol.</a:t>
            </a:r>
            <a:r>
              <a:t> The Handshake Protocol uses public-key cryptography to establish a shared secret key between client and server. The Record Protocol then uses that shared secret for encryption and authentication. </a:t>
            </a:r>
            <a:r>
              <a:rPr b="1"/>
              <a:t>This is a common pattern: use expensive public-key crypto briefly to establish a session key, then use faster symmetric-key crypto for the actual data transfer.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3FEDDF0B-A9B7-0A47-8BBD-3A2EAC2725DF}" type="slidenum">
              <a:rPr lang="zh-CN" altLang="en-US" sz="1200">
                <a:latin typeface="Arial" charset="0"/>
                <a:ea typeface="宋体" charset="0"/>
                <a:cs typeface="宋体" charset="0"/>
              </a:rPr>
              <a:pPr eaLnBrk="1" hangingPunct="1"/>
              <a:t>56</a:t>
            </a:fld>
            <a:endParaRPr lang="en-US" altLang="zh-CN" sz="1200">
              <a:latin typeface="Arial" charset="0"/>
              <a:ea typeface="宋体" charset="0"/>
              <a:cs typeface="宋体" charset="0"/>
            </a:endParaRPr>
          </a:p>
        </p:txBody>
      </p:sp>
      <p:sp>
        <p:nvSpPr>
          <p:cNvPr id="116739" name="Rectangle 2"/>
          <p:cNvSpPr>
            <a:spLocks noGrp="1" noRot="1" noChangeAspect="1" noChangeArrowheads="1" noTextEdit="1"/>
          </p:cNvSpPr>
          <p:nvPr>
            <p:ph type="sldImg"/>
          </p:nvPr>
        </p:nvSpPr>
        <p:spPr>
          <a:xfrm>
            <a:off x="-209550" y="547688"/>
            <a:ext cx="7488238" cy="4213225"/>
          </a:xfrm>
          <a:ln/>
        </p:spPr>
      </p:sp>
      <p:sp>
        <p:nvSpPr>
          <p:cNvPr id="116740" name="Rectangle 3"/>
          <p:cNvSpPr>
            <a:spLocks noGrp="1" noChangeArrowheads="1"/>
          </p:cNvSpPr>
          <p:nvPr>
            <p:ph type="body" idx="1"/>
          </p:nvPr>
        </p:nvSpPr>
        <p:spPr>
          <a:xfrm>
            <a:off x="530605" y="4888998"/>
            <a:ext cx="6005351" cy="385219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t>This slide shows the TLS protocol architecture as a stack. At the bottom is TCP. On top sits the TLS Record Protocol (encryption/integrity). On top of that are the Handshake Protocol, Change Cipher Spec Protocol, Alert Protocol, and application protocols like HTTP. </a:t>
            </a:r>
            <a:r>
              <a:rPr b="1"/>
              <a:t>This layered structure allows TLS to provide security services to any application protocol.</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34E7F82-41C6-4D4A-A5E2-5CDBF60B8431}" type="slidenum">
              <a:rPr lang="zh-CN" altLang="en-US" sz="1200">
                <a:latin typeface="Arial" charset="0"/>
                <a:ea typeface="宋体" charset="0"/>
                <a:cs typeface="宋体" charset="0"/>
              </a:rPr>
              <a:pPr eaLnBrk="1" hangingPunct="1"/>
              <a:t>57</a:t>
            </a:fld>
            <a:endParaRPr lang="en-US" altLang="zh-CN" sz="1200">
              <a:latin typeface="Arial" charset="0"/>
              <a:ea typeface="宋体" charset="0"/>
              <a:cs typeface="宋体" charset="0"/>
            </a:endParaRPr>
          </a:p>
        </p:txBody>
      </p:sp>
      <p:sp>
        <p:nvSpPr>
          <p:cNvPr id="118787" name="Rectangle 2"/>
          <p:cNvSpPr>
            <a:spLocks noGrp="1" noRot="1" noChangeAspect="1" noChangeArrowheads="1" noTextEdit="1"/>
          </p:cNvSpPr>
          <p:nvPr>
            <p:ph type="sldImg"/>
          </p:nvPr>
        </p:nvSpPr>
        <p:spPr>
          <a:xfrm>
            <a:off x="385763" y="685800"/>
            <a:ext cx="6091237" cy="3427413"/>
          </a:xfrm>
          <a:ln/>
        </p:spPr>
      </p:sp>
      <p:sp>
        <p:nvSpPr>
          <p:cNvPr id="118788"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The TLS Handshake Protocol has three goals:</a:t>
            </a:r>
            <a:r>
              <a:t> (1) Negotiate the protocol version and cryptographic algorithms for interoperability, (2) Authenticate server (and optionally client) using digital certificates to verify identities and learn public keys, (3) Use those public keys to establish a shared secret for encrypting the session. </a:t>
            </a:r>
            <a:r>
              <a:rPr b="1"/>
              <a:t>This handshake accomplishes key exchange, authentication, and algorithm negotiation all at once.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F212AC68-027B-114A-9C0A-E24D30C5DC1C}" type="slidenum">
              <a:rPr lang="zh-CN" altLang="en-US" sz="1200">
                <a:latin typeface="Arial" charset="0"/>
                <a:ea typeface="宋体" charset="0"/>
                <a:cs typeface="宋体" charset="0"/>
              </a:rPr>
              <a:pPr eaLnBrk="1" hangingPunct="1"/>
              <a:t>58</a:t>
            </a:fld>
            <a:endParaRPr lang="en-US" altLang="zh-CN" sz="1200">
              <a:latin typeface="Arial" charset="0"/>
              <a:ea typeface="宋体" charset="0"/>
              <a:cs typeface="宋体" charset="0"/>
            </a:endParaRPr>
          </a:p>
        </p:txBody>
      </p:sp>
      <p:sp>
        <p:nvSpPr>
          <p:cNvPr id="120835" name="Rectangle 2"/>
          <p:cNvSpPr>
            <a:spLocks noGrp="1" noRot="1" noChangeAspect="1" noChangeArrowheads="1" noTextEdit="1"/>
          </p:cNvSpPr>
          <p:nvPr>
            <p:ph type="sldImg"/>
          </p:nvPr>
        </p:nvSpPr>
        <p:spPr>
          <a:xfrm>
            <a:off x="385763" y="685800"/>
            <a:ext cx="6091237" cy="3427413"/>
          </a:xfrm>
          <a:ln/>
        </p:spPr>
      </p:sp>
      <p:sp>
        <p:nvSpPr>
          <p:cNvPr id="120836"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diagram shows the TLS handshake structure.</a:t>
            </a:r>
            <a:r>
              <a:t> The client starts with ClientHello announcing capabilities. The server responds with ServerHello, Certificate, and ServerKeyExchange. The client sends ClientKeyExchange with key material. Both sides switch to the negotiated cipher and send Finished messages. </a:t>
            </a:r>
            <a:r>
              <a:rPr b="1"/>
              <a:t>The Finished messages include a hash of all handshake messages, ensuring neither side's view was tampered with.</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A88DC81-EFAB-FC41-BECC-ED3A1D8640DF}" type="slidenum">
              <a:rPr lang="zh-CN" altLang="en-US" sz="1200">
                <a:latin typeface="Arial" charset="0"/>
                <a:ea typeface="宋体" charset="0"/>
                <a:cs typeface="宋体" charset="0"/>
              </a:rPr>
              <a:pPr eaLnBrk="1" hangingPunct="1"/>
              <a:t>59</a:t>
            </a:fld>
            <a:endParaRPr lang="en-US" altLang="zh-CN" sz="1200">
              <a:latin typeface="Arial" charset="0"/>
              <a:ea typeface="宋体" charset="0"/>
              <a:cs typeface="宋体" charset="0"/>
            </a:endParaRPr>
          </a:p>
        </p:txBody>
      </p:sp>
      <p:sp>
        <p:nvSpPr>
          <p:cNvPr id="122883" name="Rectangle 2"/>
          <p:cNvSpPr>
            <a:spLocks noGrp="1" noRot="1" noChangeAspect="1" noChangeArrowheads="1" noTextEdit="1"/>
          </p:cNvSpPr>
          <p:nvPr>
            <p:ph type="sldImg"/>
          </p:nvPr>
        </p:nvSpPr>
        <p:spPr>
          <a:xfrm>
            <a:off x="385763" y="685800"/>
            <a:ext cx="6091237" cy="3427413"/>
          </a:xfrm>
          <a:ln/>
        </p:spPr>
      </p:sp>
      <p:sp>
        <p:nvSpPr>
          <p:cNvPr id="122884"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ClientHello is the first message in the TLS handshake.</a:t>
            </a:r>
            <a:r>
              <a:t> The client announces (in plaintext) the protocol version it's running and the cryptographic algorithms it supports (cipher suites). </a:t>
            </a:r>
            <a:r>
              <a:rPr b="1"/>
              <a:t>This tells the server what the client is capable of, so the server can choose compatible algorithms.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An important nuance: while different websites are isolated from each other, multiple pages from the SAME site are NOT isolated from each other.</a:t>
            </a:r>
            <a:r>
              <a:t> This means if you have gmail.com open in one tab and gmail.com/inbox in another tab, JavaScript from one can interact with the other. This is by design - pages from the same origin need to work together.</a:t>
            </a:r>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A6EA1784-E011-F54B-8D65-EF3720A0AAB0}" type="slidenum">
              <a:rPr lang="zh-CN" altLang="en-US" sz="1200">
                <a:latin typeface="Arial" charset="0"/>
                <a:ea typeface="宋体" charset="0"/>
                <a:cs typeface="宋体" charset="0"/>
              </a:rPr>
              <a:pPr eaLnBrk="1" hangingPunct="1"/>
              <a:t>60</a:t>
            </a:fld>
            <a:endParaRPr lang="en-US" altLang="zh-CN" sz="1200">
              <a:latin typeface="Arial" charset="0"/>
              <a:ea typeface="宋体" charset="0"/>
              <a:cs typeface="宋体" charset="0"/>
            </a:endParaRPr>
          </a:p>
        </p:txBody>
      </p:sp>
      <p:sp>
        <p:nvSpPr>
          <p:cNvPr id="124931" name="Rectangle 2"/>
          <p:cNvSpPr>
            <a:spLocks noGrp="1" noRot="1" noChangeAspect="1" noChangeArrowheads="1" noTextEdit="1"/>
          </p:cNvSpPr>
          <p:nvPr>
            <p:ph type="sldImg"/>
          </p:nvPr>
        </p:nvSpPr>
        <p:spPr>
          <a:xfrm>
            <a:off x="385763" y="685800"/>
            <a:ext cx="6091237" cy="3427413"/>
          </a:xfrm>
          <a:ln/>
        </p:spPr>
      </p:sp>
      <p:sp>
        <p:nvSpPr>
          <p:cNvPr id="124932"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The ClientHello message structure includes:</a:t>
            </a:r>
            <a:r>
              <a:t> client_version (highest TLS version supported), random (random bytes for key derivation), session_id (for resuming sessions), cipher_suites (list of supported algorithms), and compression_methods. </a:t>
            </a:r>
            <a:r>
              <a:rPr b="1"/>
              <a:t>The comprehensive list of cipher suites allows the server to pick the strongest mutually-supported option.</a:t>
            </a:r>
            <a:r>
              <a:t> The random value prevents replay attacks.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50351BB1-2FA6-2A48-AADC-E400D79DCB83}" type="slidenum">
              <a:rPr lang="zh-CN" altLang="en-US" sz="1200">
                <a:latin typeface="Arial" charset="0"/>
                <a:ea typeface="宋体" charset="0"/>
                <a:cs typeface="宋体" charset="0"/>
              </a:rPr>
              <a:pPr eaLnBrk="1" hangingPunct="1"/>
              <a:t>61</a:t>
            </a:fld>
            <a:endParaRPr lang="en-US" altLang="zh-CN" sz="1200">
              <a:latin typeface="Arial" charset="0"/>
              <a:ea typeface="宋体" charset="0"/>
              <a:cs typeface="宋体" charset="0"/>
            </a:endParaRPr>
          </a:p>
        </p:txBody>
      </p:sp>
      <p:sp>
        <p:nvSpPr>
          <p:cNvPr id="126979" name="Rectangle 2"/>
          <p:cNvSpPr>
            <a:spLocks noGrp="1" noRot="1" noChangeAspect="1" noChangeArrowheads="1" noTextEdit="1"/>
          </p:cNvSpPr>
          <p:nvPr>
            <p:ph type="sldImg"/>
          </p:nvPr>
        </p:nvSpPr>
        <p:spPr>
          <a:xfrm>
            <a:off x="385763" y="685800"/>
            <a:ext cx="6091237" cy="3427413"/>
          </a:xfrm>
          <a:ln/>
        </p:spPr>
      </p:sp>
      <p:sp>
        <p:nvSpPr>
          <p:cNvPr id="126980"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ServerHello is the server's response.</a:t>
            </a:r>
            <a:r>
              <a:t> The server selects the highest protocol version supported by BOTH client and server, and the strongest cipher suite from those offered by the client. </a:t>
            </a:r>
            <a:r>
              <a:rPr b="1"/>
              <a:t>These selections are sent back so both sides know exactly what protocol version and algorithms they'll use.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4B6D26A2-71B3-D143-A864-BB0EB7085F6F}" type="slidenum">
              <a:rPr lang="zh-CN" altLang="en-US" sz="1200">
                <a:latin typeface="Arial" charset="0"/>
                <a:ea typeface="宋体" charset="0"/>
                <a:cs typeface="宋体" charset="0"/>
              </a:rPr>
              <a:pPr eaLnBrk="1" hangingPunct="1"/>
              <a:t>62</a:t>
            </a:fld>
            <a:endParaRPr lang="en-US" altLang="zh-CN" sz="1200">
              <a:latin typeface="Arial" charset="0"/>
              <a:ea typeface="宋体" charset="0"/>
              <a:cs typeface="宋体" charset="0"/>
            </a:endParaRPr>
          </a:p>
        </p:txBody>
      </p:sp>
      <p:sp>
        <p:nvSpPr>
          <p:cNvPr id="129027" name="Rectangle 2"/>
          <p:cNvSpPr>
            <a:spLocks noGrp="1" noRot="1" noChangeAspect="1" noChangeArrowheads="1" noTextEdit="1"/>
          </p:cNvSpPr>
          <p:nvPr>
            <p:ph type="sldImg"/>
          </p:nvPr>
        </p:nvSpPr>
        <p:spPr>
          <a:xfrm>
            <a:off x="385763" y="685800"/>
            <a:ext cx="6091237" cy="3427413"/>
          </a:xfrm>
          <a:ln/>
        </p:spPr>
      </p:sp>
      <p:sp>
        <p:nvSpPr>
          <p:cNvPr id="129028"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ServerKeyExchange: The server sends its public key certificate,</a:t>
            </a:r>
            <a:r>
              <a:t> which contains either an RSA or Diffie-Hellman public key depending on the chosen cipher suite. </a:t>
            </a:r>
            <a:r>
              <a:rPr b="1"/>
              <a:t>This certificate is signed by a Certificate Authority (CA), allowing the client to verify it's legitimate.</a:t>
            </a:r>
            <a:r>
              <a:t> The server's public key will be used to encrypt key material (RSA mode) or perform Diffie-Hellman key exchange.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84BAF9F-8E14-5545-8F15-FF1FA56547B3}" type="slidenum">
              <a:rPr lang="zh-CN" altLang="en-US" sz="1200">
                <a:latin typeface="Arial" charset="0"/>
                <a:ea typeface="宋体" charset="0"/>
                <a:cs typeface="宋体" charset="0"/>
              </a:rPr>
              <a:pPr eaLnBrk="1" hangingPunct="1"/>
              <a:t>63</a:t>
            </a:fld>
            <a:endParaRPr lang="en-US" altLang="zh-CN" sz="1200">
              <a:latin typeface="Arial" charset="0"/>
              <a:ea typeface="宋体" charset="0"/>
              <a:cs typeface="宋体" charset="0"/>
            </a:endParaRPr>
          </a:p>
        </p:txBody>
      </p:sp>
      <p:sp>
        <p:nvSpPr>
          <p:cNvPr id="131075" name="Rectangle 2"/>
          <p:cNvSpPr>
            <a:spLocks noGrp="1" noRot="1" noChangeAspect="1" noChangeArrowheads="1" noTextEdit="1"/>
          </p:cNvSpPr>
          <p:nvPr>
            <p:ph type="sldImg"/>
          </p:nvPr>
        </p:nvSpPr>
        <p:spPr>
          <a:xfrm>
            <a:off x="385763" y="685800"/>
            <a:ext cx="6091237" cy="3427413"/>
          </a:xfrm>
          <a:ln/>
        </p:spPr>
      </p:sp>
      <p:sp>
        <p:nvSpPr>
          <p:cNvPr id="131076"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ClientKeyExchange: The client generates secret key material (pre-master secret) and sends it to the server.</a:t>
            </a:r>
            <a:r>
              <a:t> In RSA mode, this secret is encrypted with the server's public key. </a:t>
            </a:r>
            <a:r>
              <a:rPr b="1"/>
              <a:t>Only the server can decrypt this because only the server has the corresponding private key.</a:t>
            </a:r>
            <a:r>
              <a:t> Both sides can now derive the shared session keys. </a:t>
            </a:r>
            <a:r>
              <a:rPr b="1"/>
              <a:t>An eavesdropper cannot decrypt the pre-master secret without the server's private key.</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DB2F798-6244-8E44-AF68-50122846DF73}" type="slidenum">
              <a:rPr lang="zh-CN" altLang="en-US" sz="1200">
                <a:latin typeface="Arial" charset="0"/>
                <a:ea typeface="宋体" charset="0"/>
                <a:cs typeface="宋体" charset="0"/>
              </a:rPr>
              <a:pPr eaLnBrk="1" hangingPunct="1"/>
              <a:t>64</a:t>
            </a:fld>
            <a:endParaRPr lang="en-US" altLang="zh-CN" sz="1200">
              <a:latin typeface="Arial" charset="0"/>
              <a:ea typeface="宋体" charset="0"/>
              <a:cs typeface="宋体" charset="0"/>
            </a:endParaRPr>
          </a:p>
        </p:txBody>
      </p:sp>
      <p:sp>
        <p:nvSpPr>
          <p:cNvPr id="135171" name="Rectangle 2"/>
          <p:cNvSpPr>
            <a:spLocks noGrp="1" noRot="1" noChangeAspect="1" noChangeArrowheads="1" noTextEdit="1"/>
          </p:cNvSpPr>
          <p:nvPr>
            <p:ph type="sldImg"/>
          </p:nvPr>
        </p:nvSpPr>
        <p:spPr>
          <a:xfrm>
            <a:off x="385763" y="685800"/>
            <a:ext cx="6091237" cy="3427413"/>
          </a:xfrm>
          <a:ln/>
        </p:spPr>
      </p:sp>
      <p:sp>
        <p:nvSpPr>
          <p:cNvPr id="135172"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t>This slide shows the 'core' SSL 3.0 handshake from a reading, which uses different notation than previous slides. </a:t>
            </a:r>
            <a:r>
              <a:rPr b="1"/>
              <a:t>Students should compare the two representations and identify correspondences</a:t>
            </a:r>
            <a:r>
              <a:t> - Nc and Ns are nonces, Ks is the server's public key, sigca is the CA signature. This exercise helps students understand that the same protocol can be described using different notations.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EDE9C051-0554-CF4B-A1DE-4DF84876499B}" type="slidenum">
              <a:rPr lang="zh-CN" altLang="en-US" sz="1200">
                <a:latin typeface="Arial" charset="0"/>
                <a:ea typeface="宋体" charset="0"/>
                <a:cs typeface="宋体" charset="0"/>
              </a:rPr>
              <a:pPr eaLnBrk="1" hangingPunct="1"/>
              <a:t>65</a:t>
            </a:fld>
            <a:endParaRPr lang="en-US" altLang="zh-CN" sz="1200">
              <a:latin typeface="Arial" charset="0"/>
              <a:ea typeface="宋体" charset="0"/>
              <a:cs typeface="宋体" charset="0"/>
            </a:endParaRPr>
          </a:p>
        </p:txBody>
      </p:sp>
      <p:sp>
        <p:nvSpPr>
          <p:cNvPr id="133123" name="Rectangle 2"/>
          <p:cNvSpPr>
            <a:spLocks noGrp="1" noRot="1" noChangeAspect="1" noChangeArrowheads="1" noTextEdit="1"/>
          </p:cNvSpPr>
          <p:nvPr>
            <p:ph type="sldImg"/>
          </p:nvPr>
        </p:nvSpPr>
        <p:spPr>
          <a:xfrm>
            <a:off x="385763" y="685800"/>
            <a:ext cx="6091237" cy="3427413"/>
          </a:xfrm>
          <a:ln/>
        </p:spPr>
      </p:sp>
      <p:sp>
        <p:nvSpPr>
          <p:cNvPr id="133124"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slide shows both client and server exchanging the secret key material encrypted with the server's public key {Secretc}Ks, then both switching to keys derived from the shared secret and nonces.</a:t>
            </a:r>
            <a:r>
              <a:t> The question is: do C and S share the same key? The answer is yes - both sides can independently derive the same session keys from the pre-master secret and the random nonces.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FF45550-95AA-C54A-A4E5-FCD93EFB2DBA}" type="slidenum">
              <a:rPr lang="zh-CN" altLang="en-US" sz="1200">
                <a:latin typeface="Arial" charset="0"/>
                <a:ea typeface="宋体" charset="0"/>
                <a:cs typeface="宋体" charset="0"/>
              </a:rPr>
              <a:pPr eaLnBrk="1" hangingPunct="1"/>
              <a:t>66</a:t>
            </a:fld>
            <a:endParaRPr lang="en-US" altLang="zh-CN" sz="1200">
              <a:latin typeface="Arial" charset="0"/>
              <a:ea typeface="宋体" charset="0"/>
              <a:cs typeface="宋体" charset="0"/>
            </a:endParaRPr>
          </a:p>
        </p:txBody>
      </p:sp>
      <p:sp>
        <p:nvSpPr>
          <p:cNvPr id="137219" name="Rectangle 2"/>
          <p:cNvSpPr>
            <a:spLocks noGrp="1" noRot="1" noChangeAspect="1" noChangeArrowheads="1" noTextEdit="1"/>
          </p:cNvSpPr>
          <p:nvPr>
            <p:ph type="sldImg"/>
          </p:nvPr>
        </p:nvSpPr>
        <p:spPr>
          <a:xfrm>
            <a:off x="385763" y="685800"/>
            <a:ext cx="6091237" cy="3427413"/>
          </a:xfrm>
          <a:ln/>
        </p:spPr>
      </p:sp>
      <p:sp>
        <p:nvSpPr>
          <p:cNvPr id="137220"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demonstrates a version downgrade attack on TLS/SSL.</a:t>
            </a:r>
            <a:r>
              <a:t> An attacker intercepts and modifies the ClientHello version number from 3.0 to 2.0, making it appear the client only supports SSL 2.0. The server agrees to use SSL 2.0, which is weaker and lacks security features like Finished messages. </a:t>
            </a:r>
            <a:r>
              <a:rPr b="1"/>
              <a:t>This is a classic downgrade attack where an attacker forces the use of a weaker protocol version to exploit known vulnerabilities.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EEE1126-B92D-2241-8B32-5E89DD12E1BF}" type="slidenum">
              <a:rPr lang="zh-CN" altLang="en-US" sz="1200">
                <a:latin typeface="Arial" charset="0"/>
                <a:ea typeface="宋体" charset="0"/>
                <a:cs typeface="宋体" charset="0"/>
              </a:rPr>
              <a:pPr eaLnBrk="1" hangingPunct="1"/>
              <a:t>67</a:t>
            </a:fld>
            <a:endParaRPr lang="en-US" altLang="zh-CN" sz="1200">
              <a:latin typeface="Arial" charset="0"/>
              <a:ea typeface="宋体" charset="0"/>
              <a:cs typeface="宋体" charset="0"/>
            </a:endParaRPr>
          </a:p>
        </p:txBody>
      </p:sp>
      <p:sp>
        <p:nvSpPr>
          <p:cNvPr id="139267" name="Rectangle 2"/>
          <p:cNvSpPr>
            <a:spLocks noGrp="1" noRot="1" noChangeAspect="1" noChangeArrowheads="1" noTextEdit="1"/>
          </p:cNvSpPr>
          <p:nvPr>
            <p:ph type="sldImg"/>
          </p:nvPr>
        </p:nvSpPr>
        <p:spPr>
          <a:xfrm>
            <a:off x="385763" y="685800"/>
            <a:ext cx="6091237" cy="3427413"/>
          </a:xfrm>
          <a:ln/>
        </p:spPr>
      </p:sp>
      <p:sp>
        <p:nvSpPr>
          <p:cNvPr id="139268"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slide lists SSL 2.0 security weaknesses that were fixed in SSL 3.0:</a:t>
            </a:r>
            <a:r>
              <a:t> Downgrade attacks possible (cipher suite preferences not authenticated), truncation attacks, weak MAC construction (only 40 bits in export mode), no certificate chains, no non-RSA algorithms, and no handshake renegotiation. </a:t>
            </a:r>
            <a:r>
              <a:rPr b="1"/>
              <a:t>These weaknesses made SSL 2.0 unacceptable for security-critical applications.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95637B1-78EB-3644-A17D-4BFD89AA5A8A}" type="slidenum">
              <a:rPr lang="zh-CN" altLang="en-US" sz="1200">
                <a:latin typeface="Arial" charset="0"/>
                <a:ea typeface="宋体" charset="0"/>
                <a:cs typeface="宋体" charset="0"/>
              </a:rPr>
              <a:pPr eaLnBrk="1" hangingPunct="1"/>
              <a:t>68</a:t>
            </a:fld>
            <a:endParaRPr lang="en-US" altLang="zh-CN" sz="1200">
              <a:latin typeface="Arial" charset="0"/>
              <a:ea typeface="宋体" charset="0"/>
              <a:cs typeface="宋体" charset="0"/>
            </a:endParaRPr>
          </a:p>
        </p:txBody>
      </p:sp>
      <p:sp>
        <p:nvSpPr>
          <p:cNvPr id="141315" name="Rectangle 2"/>
          <p:cNvSpPr>
            <a:spLocks noGrp="1" noRot="1" noChangeAspect="1" noChangeArrowheads="1" noTextEdit="1"/>
          </p:cNvSpPr>
          <p:nvPr>
            <p:ph type="sldImg"/>
          </p:nvPr>
        </p:nvSpPr>
        <p:spPr>
          <a:xfrm>
            <a:off x="385763" y="685800"/>
            <a:ext cx="6091237" cy="3427413"/>
          </a:xfrm>
          <a:ln/>
        </p:spPr>
      </p:sp>
      <p:sp>
        <p:nvSpPr>
          <p:cNvPr id="141316"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discusses 'chosen-protocol' or version rollback attacks.</a:t>
            </a:r>
            <a:r>
              <a:t> The fundamental problem: new protocol versions must be backwards-compatible, so </a:t>
            </a:r>
            <a:r>
              <a:rPr b="1"/>
              <a:t>attackers can fool victims into using old, broken versions and exploit known vulnerabilities.</a:t>
            </a:r>
            <a:r>
              <a:t> Defending is hard because you must authenticate the version choice early in the handshake. </a:t>
            </a:r>
            <a:r>
              <a:rPr b="1"/>
              <a:t>Many protocols have had version rollback attacks: SSL, SSH, and GSM. The lesson: backwards compatibility often creates security vulnerabilities.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8063B78F-CEF3-634B-BD31-53A18CAB44A7}" type="slidenum">
              <a:rPr lang="zh-CN" altLang="en-US" sz="1200">
                <a:latin typeface="Arial" charset="0"/>
                <a:ea typeface="宋体" charset="0"/>
                <a:cs typeface="宋体" charset="0"/>
              </a:rPr>
              <a:pPr eaLnBrk="1" hangingPunct="1"/>
              <a:t>69</a:t>
            </a:fld>
            <a:endParaRPr lang="en-US" altLang="zh-CN" sz="1200">
              <a:latin typeface="Arial" charset="0"/>
              <a:ea typeface="宋体" charset="0"/>
              <a:cs typeface="宋体" charset="0"/>
            </a:endParaRPr>
          </a:p>
        </p:txBody>
      </p:sp>
      <p:sp>
        <p:nvSpPr>
          <p:cNvPr id="143363" name="Rectangle 2"/>
          <p:cNvSpPr>
            <a:spLocks noGrp="1" noRot="1" noChangeAspect="1" noChangeArrowheads="1" noTextEdit="1"/>
          </p:cNvSpPr>
          <p:nvPr>
            <p:ph type="sldImg"/>
          </p:nvPr>
        </p:nvSpPr>
        <p:spPr>
          <a:xfrm>
            <a:off x="385763" y="685800"/>
            <a:ext cx="6091237" cy="3427413"/>
          </a:xfrm>
          <a:ln/>
        </p:spPr>
      </p:sp>
      <p:sp>
        <p:nvSpPr>
          <p:cNvPr id="143364"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shows how SSL 3.0 defends against version downgrade attacks.</a:t>
            </a:r>
            <a:r>
              <a:t> The defense is embedding the version number into the encrypted pre-master secret: {Versionc, Secretc}Ks. </a:t>
            </a:r>
            <a:r>
              <a:rPr b="1"/>
              <a:t>When the server decrypts this, it checks that the embedded version matches the ClientHello version.</a:t>
            </a:r>
            <a:r>
              <a:t> If an attacker modified the ClientHello to downgrade, the embedded version (encrypted and unmodifiable) won't match, and the handshake fails. </a:t>
            </a:r>
            <a:r>
              <a:rPr b="1"/>
              <a:t>This authenticates the version choice before encrypted session begins.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An "origin" is defined by three components: protocol (http vs https), hostname (gmail.com vs facebook.com), and port (80, 443, 8080, etc). All three must match for two pages to be considered the same origin.</a:t>
            </a:r>
            <a:r>
              <a:t> For example, http://example.com:80 and https://example.com:443 are DIFFERENT origins because they use different protocols and ports. JavaScript running on a page can freely read, modify, and interact with any other page from the same origin, but is restricted from accessing pages of different origins.</a:t>
            </a:r>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6B396B13-053B-3F42-A455-902E0D475232}" type="slidenum">
              <a:rPr lang="zh-CN" altLang="en-US" sz="1200">
                <a:latin typeface="Arial" charset="0"/>
                <a:ea typeface="宋体" charset="0"/>
                <a:cs typeface="宋体" charset="0"/>
              </a:rPr>
              <a:pPr eaLnBrk="1" hangingPunct="1"/>
              <a:t>70</a:t>
            </a:fld>
            <a:endParaRPr lang="en-US" altLang="zh-CN" sz="1200">
              <a:latin typeface="Arial" charset="0"/>
              <a:ea typeface="宋体" charset="0"/>
              <a:cs typeface="宋体" charset="0"/>
            </a:endParaRPr>
          </a:p>
        </p:txBody>
      </p:sp>
      <p:sp>
        <p:nvSpPr>
          <p:cNvPr id="145411" name="Rectangle 2"/>
          <p:cNvSpPr>
            <a:spLocks noGrp="1" noRot="1" noChangeAspect="1" noChangeArrowheads="1" noTextEdit="1"/>
          </p:cNvSpPr>
          <p:nvPr>
            <p:ph type="sldImg"/>
          </p:nvPr>
        </p:nvSpPr>
        <p:spPr>
          <a:xfrm>
            <a:off x="385763" y="685800"/>
            <a:ext cx="6091237" cy="3427413"/>
          </a:xfrm>
          <a:ln/>
        </p:spPr>
      </p:sp>
      <p:sp>
        <p:nvSpPr>
          <p:cNvPr id="145412" name="Rectangle 3"/>
          <p:cNvSpPr>
            <a:spLocks noGrp="1" noChangeArrowheads="1"/>
          </p:cNvSpPr>
          <p:nvPr>
            <p:ph type="body" idx="1"/>
          </p:nvPr>
        </p:nvSpPr>
        <p:spPr>
          <a:xfrm>
            <a:off x="912458" y="4341522"/>
            <a:ext cx="5033085" cy="411600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SSL/TLS Record Protection uses the symmetric keys established during the handshake to protect data transmission.</a:t>
            </a:r>
            <a:r>
              <a:t> While the handshake uses expensive public-key cryptography, the record protocol uses fast symmetric cryptography for bulk data. </a:t>
            </a:r>
            <a:r>
              <a:rPr b="1"/>
              <a:t>All application data is broken into records, each encrypted and authenticated using the shared session key, providing confidentiality and integrity.</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D1BF1736-FE13-4448-91DF-2CA0E29390C2}" type="slidenum">
              <a:rPr lang="zh-CN" altLang="en-US" sz="1200">
                <a:latin typeface="Arial" charset="0"/>
                <a:ea typeface="宋体" charset="0"/>
                <a:cs typeface="宋体" charset="0"/>
              </a:rPr>
              <a:pPr eaLnBrk="1" hangingPunct="1"/>
              <a:t>71</a:t>
            </a:fld>
            <a:endParaRPr lang="en-US" altLang="zh-CN" sz="1200">
              <a:latin typeface="Arial" charset="0"/>
              <a:ea typeface="宋体" charset="0"/>
              <a:cs typeface="宋体" charset="0"/>
            </a:endParaRPr>
          </a:p>
        </p:txBody>
      </p:sp>
      <p:sp>
        <p:nvSpPr>
          <p:cNvPr id="147459" name="Rectangle 2"/>
          <p:cNvSpPr>
            <a:spLocks noGrp="1" noRot="1" noChangeAspect="1" noChangeArrowheads="1" noTextEdit="1"/>
          </p:cNvSpPr>
          <p:nvPr>
            <p:ph type="sldImg"/>
          </p:nvPr>
        </p:nvSpPr>
        <p:spPr>
          <a:xfrm>
            <a:off x="-209550" y="547688"/>
            <a:ext cx="7488238" cy="4213225"/>
          </a:xfrm>
          <a:ln/>
        </p:spPr>
      </p:sp>
      <p:sp>
        <p:nvSpPr>
          <p:cNvPr id="147460" name="Rectangle 3"/>
          <p:cNvSpPr>
            <a:spLocks noGrp="1" noChangeArrowheads="1"/>
          </p:cNvSpPr>
          <p:nvPr>
            <p:ph type="body" idx="1"/>
          </p:nvPr>
        </p:nvSpPr>
        <p:spPr>
          <a:xfrm>
            <a:off x="530605" y="4888998"/>
            <a:ext cx="6005351" cy="385219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Additional SSL/TLS handshake features include session resumption and ciphersuite renegotiation.</a:t>
            </a:r>
            <a:r>
              <a:t> Session resumption allows reusing authentication and secrets across multiple connections without repeating expensive public-key operations. </a:t>
            </a:r>
            <a:r>
              <a:rPr b="1"/>
              <a:t>The protocol also supports re-keying with fresh nonces and changing ciphersuites mid-session. ClientHello quotes the old SessionID to resume. All renegotiation is protected by the existing Record Protocol.</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1C0A1B5C-196E-4E46-810F-8EBB0488D90C}" type="slidenum">
              <a:rPr lang="zh-CN" altLang="en-US" sz="1200">
                <a:latin typeface="Arial" charset="0"/>
                <a:ea typeface="宋体" charset="0"/>
                <a:cs typeface="宋体" charset="0"/>
              </a:rPr>
              <a:pPr eaLnBrk="1" hangingPunct="1"/>
              <a:t>72</a:t>
            </a:fld>
            <a:endParaRPr lang="en-US" altLang="zh-CN" sz="1200">
              <a:latin typeface="Arial" charset="0"/>
              <a:ea typeface="宋体" charset="0"/>
              <a:cs typeface="宋体" charset="0"/>
            </a:endParaRPr>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Session resumption is an important performance optimization.</a:t>
            </a:r>
            <a:r>
              <a:t> The full TLS handshake requires expensive public-key operations. </a:t>
            </a:r>
            <a:r>
              <a:rPr b="1"/>
              <a:t>To avoid repeating this for multiple connections, both sides can remember the session ID and keys.</a:t>
            </a:r>
            <a:r>
              <a:t> When reconnecting, the client sends the previous session ID. If the server has it cached, both skip public-key operations and resume using cached keys. </a:t>
            </a:r>
            <a:r>
              <a:rPr b="1"/>
              <a:t>This significantly reduces latency and CPU usage. The tradeoff is servers must maintain session state.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14423" eaLnBrk="0" hangingPunct="0">
              <a:defRPr sz="2200">
                <a:solidFill>
                  <a:schemeClr val="tx1"/>
                </a:solidFill>
                <a:latin typeface="Times New Roman" charset="0"/>
                <a:ea typeface="ＭＳ Ｐゴシック" charset="0"/>
                <a:cs typeface="Arial" charset="0"/>
              </a:defRPr>
            </a:lvl1pPr>
            <a:lvl2pPr marL="35014775" indent="-34592734" defTabSz="914423" eaLnBrk="0" hangingPunct="0">
              <a:defRPr sz="2200">
                <a:solidFill>
                  <a:schemeClr val="tx1"/>
                </a:solidFill>
                <a:latin typeface="Times New Roman" charset="0"/>
                <a:ea typeface="Arial" charset="0"/>
                <a:cs typeface="Arial" charset="0"/>
              </a:defRPr>
            </a:lvl2pPr>
            <a:lvl3pPr eaLnBrk="0" hangingPunct="0">
              <a:defRPr sz="2200">
                <a:solidFill>
                  <a:schemeClr val="tx1"/>
                </a:solidFill>
                <a:latin typeface="Times New Roman" charset="0"/>
                <a:ea typeface="Arial" charset="0"/>
                <a:cs typeface="Arial" charset="0"/>
              </a:defRPr>
            </a:lvl3pPr>
            <a:lvl4pPr eaLnBrk="0" hangingPunct="0">
              <a:defRPr sz="2200">
                <a:solidFill>
                  <a:schemeClr val="tx1"/>
                </a:solidFill>
                <a:latin typeface="Times New Roman" charset="0"/>
                <a:ea typeface="Arial" charset="0"/>
                <a:cs typeface="Arial" charset="0"/>
              </a:defRPr>
            </a:lvl4pPr>
            <a:lvl5pPr eaLnBrk="0" hangingPunct="0">
              <a:defRPr sz="2200">
                <a:solidFill>
                  <a:schemeClr val="tx1"/>
                </a:solidFill>
                <a:latin typeface="Times New Roman" charset="0"/>
                <a:ea typeface="Arial" charset="0"/>
                <a:cs typeface="Arial" charset="0"/>
              </a:defRPr>
            </a:lvl5pPr>
            <a:lvl6pPr marL="422041" eaLnBrk="0" fontAlgn="base" hangingPunct="0">
              <a:spcBef>
                <a:spcPct val="0"/>
              </a:spcBef>
              <a:spcAft>
                <a:spcPct val="0"/>
              </a:spcAft>
              <a:defRPr sz="2200">
                <a:solidFill>
                  <a:schemeClr val="tx1"/>
                </a:solidFill>
                <a:latin typeface="Times New Roman" charset="0"/>
                <a:ea typeface="Arial" charset="0"/>
                <a:cs typeface="Arial" charset="0"/>
              </a:defRPr>
            </a:lvl6pPr>
            <a:lvl7pPr marL="844083" eaLnBrk="0" fontAlgn="base" hangingPunct="0">
              <a:spcBef>
                <a:spcPct val="0"/>
              </a:spcBef>
              <a:spcAft>
                <a:spcPct val="0"/>
              </a:spcAft>
              <a:defRPr sz="2200">
                <a:solidFill>
                  <a:schemeClr val="tx1"/>
                </a:solidFill>
                <a:latin typeface="Times New Roman" charset="0"/>
                <a:ea typeface="Arial" charset="0"/>
                <a:cs typeface="Arial" charset="0"/>
              </a:defRPr>
            </a:lvl7pPr>
            <a:lvl8pPr marL="1266124" eaLnBrk="0" fontAlgn="base" hangingPunct="0">
              <a:spcBef>
                <a:spcPct val="0"/>
              </a:spcBef>
              <a:spcAft>
                <a:spcPct val="0"/>
              </a:spcAft>
              <a:defRPr sz="2200">
                <a:solidFill>
                  <a:schemeClr val="tx1"/>
                </a:solidFill>
                <a:latin typeface="Times New Roman" charset="0"/>
                <a:ea typeface="Arial" charset="0"/>
                <a:cs typeface="Arial" charset="0"/>
              </a:defRPr>
            </a:lvl8pPr>
            <a:lvl9pPr marL="1688165" eaLnBrk="0" fontAlgn="base" hangingPunct="0">
              <a:spcBef>
                <a:spcPct val="0"/>
              </a:spcBef>
              <a:spcAft>
                <a:spcPct val="0"/>
              </a:spcAft>
              <a:defRPr sz="2200">
                <a:solidFill>
                  <a:schemeClr val="tx1"/>
                </a:solidFill>
                <a:latin typeface="Times New Roman" charset="0"/>
                <a:ea typeface="Arial" charset="0"/>
                <a:cs typeface="Arial" charset="0"/>
              </a:defRPr>
            </a:lvl9pPr>
          </a:lstStyle>
          <a:p>
            <a:pPr eaLnBrk="1" hangingPunct="1"/>
            <a:fld id="{022036DC-41DB-6346-B784-1D23C147A771}" type="slidenum">
              <a:rPr lang="zh-CN" altLang="en-US" sz="1200">
                <a:latin typeface="Arial" charset="0"/>
                <a:ea typeface="宋体" charset="0"/>
                <a:cs typeface="宋体" charset="0"/>
              </a:rPr>
              <a:pPr eaLnBrk="1" hangingPunct="1"/>
              <a:t>73</a:t>
            </a:fld>
            <a:endParaRPr lang="en-US" altLang="zh-CN" sz="1200">
              <a:latin typeface="Arial" charset="0"/>
              <a:ea typeface="宋体" charset="0"/>
              <a:cs typeface="宋体" charset="0"/>
            </a:endParaRPr>
          </a:p>
        </p:txBody>
      </p:sp>
      <p:sp>
        <p:nvSpPr>
          <p:cNvPr id="159747" name="Rectangle 2"/>
          <p:cNvSpPr>
            <a:spLocks noGrp="1" noRot="1" noChangeAspect="1" noChangeArrowheads="1" noTextEdit="1"/>
          </p:cNvSpPr>
          <p:nvPr>
            <p:ph type="sldImg"/>
          </p:nvPr>
        </p:nvSpPr>
        <p:spPr>
          <a:xfrm>
            <a:off x="-209550" y="547688"/>
            <a:ext cx="7488238" cy="4213225"/>
          </a:xfrm>
          <a:ln/>
        </p:spPr>
      </p:sp>
      <p:sp>
        <p:nvSpPr>
          <p:cNvPr id="159748" name="Rectangle 3"/>
          <p:cNvSpPr>
            <a:spLocks noGrp="1" noChangeArrowheads="1"/>
          </p:cNvSpPr>
          <p:nvPr>
            <p:ph type="body" idx="1"/>
          </p:nvPr>
        </p:nvSpPr>
        <p:spPr>
          <a:xfrm>
            <a:off x="530605" y="4888998"/>
            <a:ext cx="6005351" cy="3852195"/>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b="1"/>
              <a:t>This discusses historical SSL/TLS implementation flaws.</a:t>
            </a:r>
            <a:r>
              <a:t> Goldberg and Wagner (1996) found flaws in Netscape's random number generation - poor RNGs led to predictable session keys. Canvel et al. (2003) discovered timing side-channels from different error responses for padding vs MAC failures. Boneh and Brumley (2003) showed timing attacks on OpenSSL's RSA operations allowed recovering the server's private key. </a:t>
            </a:r>
            <a:r>
              <a:rPr b="1"/>
              <a:t>These examples show that even with correct protocol design, implementation flaws can completely undermine security. Side-channel attacks are particularly subtle and dangerous.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[Slide appears to be blank - possibly a transition or contains only an image]</a:t>
            </a:r>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TLS Heartbeat Extension (RFC 6520) provides a keep-alive mechanism.</a:t>
            </a:r>
            <a:r>
              <a:t> For DTLS (TLS over UDP), it checks if a peer is still alive without expensive renegotiation. For TLS over TCP, it keeps connections alive without continuous data transfer. </a:t>
            </a:r>
            <a:r>
              <a:rPr b="1"/>
              <a:t>One endpoint sends a HeartbeatRequest with a payload, and the peer responds with a HeartbeatResponse containing the same payload.</a:t>
            </a:r>
            <a:r>
              <a:t> As we'll see next, a critical implementation bug turned this into one of the most serious security vulnerabilities in Internet history.</a:t>
            </a:r>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Heartbleed bug (April 2014) is a critical vulnerability in OpenSSL's implementation of the TLS heartbeat extension.</a:t>
            </a:r>
            <a:r>
              <a:t> The vulnerability is a 'buffer over-read' caused by failing to validate the read-length parameter. </a:t>
            </a:r>
            <a:r>
              <a:rPr b="1"/>
              <a:t>The attack: send a HeartbeatRequest claiming to have a large payload (64KB) but actually send only 1 byte. The vulnerable OpenSSL code reads 64KB from memory, including 64KB-1 bytes of whatever is beyond the payload - session keys, passwords, private keys, or other sensitive data.</a:t>
            </a:r>
            <a:r>
              <a:t> Heartbleed affected hundreds of thousands of servers and required mass patching. </a:t>
            </a:r>
            <a:r>
              <a:rPr b="1"/>
              <a:t>It highlights the danger of memory safety issues in C code.</a:t>
            </a:r>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This shows the RFC 6520 HeartbeatMessage structure:</a:t>
            </a:r>
            <a:r>
              <a:t> type (request/response), payload_length (length of payload), payload (arbitrary content), and padding (random content). </a:t>
            </a:r>
            <a:r>
              <a:rPr b="1"/>
              <a:t>The Heartbleed bug occurred because OpenSSL didn't validate that the payload_length field matched the actual payload size.</a:t>
            </a:r>
            <a:r>
              <a:t> An attacker could send payload_length=64000 but only 1 byte of actual payload, and OpenSSL would read 64000 bytes from memory. </a:t>
            </a:r>
            <a:r>
              <a:rPr b="1"/>
              <a:t>This is a classic example of why input validation is critical, especially for length fields. Always validate that claimed lengths match actual data sizes before using them in memory operations.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b="1"/>
              <a:t>The Same-Origin Policy rule is simple: only scripts from a page's origin can access that page's elements.</a:t>
            </a:r>
            <a:r>
              <a:t> Browsers isolate JavaScript scripts from different origins. Each web page element (the DOM layout, cookies, events, etc.) is associated with an origin, which is essentially the web server that provided the page. XSS (Cross-Site Scripting) is a way to subvert the Same-Origin Policy by injecting malicious scripts that execute in the context of a trusted origin.</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t>This slide shows a basic HTTP request-response cycle. The browser requests the root page from gmail.com, and the server responds with HTML that includes a script tag and an image tag. </a:t>
            </a:r>
            <a:r>
              <a:rPr b="1"/>
              <a:t>The key point: images can be loaded cross-origin, but their content cannot be read by scripts.</a:t>
            </a:r>
            <a:r>
              <a:t> This distinction is important for understanding SOP rules.</a:t>
            </a:r>
          </a:p>
        </p:txBody>
      </p:sp>
      <p:sp>
        <p:nvSpPr>
          <p:cNvPr id="4" name="Slide Number Placeholder 3"/>
          <p:cNvSpPr>
            <a:spLocks noGrp="1"/>
          </p:cNvSpPr>
          <p:nvPr>
            <p:ph type="sldNum" sz="quarter" idx="10"/>
          </p:nvPr>
        </p:nvSpPr>
        <p:spPr/>
        <p:txBody>
          <a:bodyPr/>
          <a:lstStyle/>
          <a:p>
            <a:fld id="{576B7337-CA01-7841-9A19-99AB279C728B}" type="slidenum">
              <a:rPr lang="en-US" smtClean="0"/>
              <a:t>9</a:t>
            </a:fld>
            <a:endParaRPr lang="en-US"/>
          </a:p>
        </p:txBody>
      </p:sp>
    </p:spTree>
    <p:extLst>
      <p:ext uri="{BB962C8B-B14F-4D97-AF65-F5344CB8AC3E}">
        <p14:creationId xmlns:p14="http://schemas.microsoft.com/office/powerpoint/2010/main" val="289239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FDFA1F-609F-4A4D-A6AF-82EF59D2109D}" type="datetime1">
              <a:rPr lang="en-US" smtClean="0"/>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40631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6A401E-E3D0-9C41-85EC-7F4AE22E6986}" type="datetime1">
              <a:rPr lang="en-US" smtClean="0"/>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463416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DF1575-B7F9-D346-8BE3-2A07B0922940}" type="datetime1">
              <a:rPr lang="en-US" smtClean="0"/>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120102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CCB8E7-C34C-A840-B94F-D7CE2B96FD8D}" type="datetime1">
              <a:rPr lang="en-US" smtClean="0"/>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381844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0AD4F5-7A53-1B44-9888-4FDB9BEBB7B7}" type="datetime1">
              <a:rPr lang="en-US" smtClean="0"/>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84799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9105CCF-3DF7-964B-8C83-E23EFB483A2E}" type="datetime1">
              <a:rPr lang="en-US" smtClean="0"/>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49310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492784-42C3-ED4F-9D61-DD529BE0B93A}" type="datetime1">
              <a:rPr lang="en-US" smtClean="0"/>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752232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592477-3B6C-3A43-83B7-3522524AE0C8}" type="datetime1">
              <a:rPr lang="en-US" smtClean="0"/>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1687836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62EE21-73AD-2B4A-BFEB-E2216D09DB74}" type="datetime1">
              <a:rPr lang="en-US" smtClean="0"/>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00051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A73FA27-0B8A-4149-A195-1CEE4AD33B0E}" type="datetime1">
              <a:rPr lang="en-US" smtClean="0"/>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854983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92A08FA-0552-934A-BA3E-EDC3FB808F7A}" type="datetime1">
              <a:rPr lang="en-US" smtClean="0"/>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925CD-3B73-704E-9D46-B95362A7C6AC}" type="slidenum">
              <a:rPr lang="en-US" smtClean="0"/>
              <a:t>‹#›</a:t>
            </a:fld>
            <a:endParaRPr lang="en-US"/>
          </a:p>
        </p:txBody>
      </p:sp>
    </p:spTree>
    <p:extLst>
      <p:ext uri="{BB962C8B-B14F-4D97-AF65-F5344CB8AC3E}">
        <p14:creationId xmlns:p14="http://schemas.microsoft.com/office/powerpoint/2010/main" val="223849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44B34FE-C2E8-4B47-9EB2-1939EC5F4B5F}" type="datetime1">
              <a:rPr lang="en-US" smtClean="0"/>
              <a:t>10/22/25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4C925CD-3B73-704E-9D46-B95362A7C6AC}" type="slidenum">
              <a:rPr lang="en-US" smtClean="0"/>
              <a:t>‹#›</a:t>
            </a:fld>
            <a:endParaRPr lang="en-US"/>
          </a:p>
        </p:txBody>
      </p:sp>
    </p:spTree>
    <p:extLst>
      <p:ext uri="{BB962C8B-B14F-4D97-AF65-F5344CB8AC3E}">
        <p14:creationId xmlns:p14="http://schemas.microsoft.com/office/powerpoint/2010/main" val="1004809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wmf"/><Relationship Id="rId5" Type="http://schemas.openxmlformats.org/officeDocument/2006/relationships/image" Target="../media/image6.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6.wmf"/></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6.wmf"/><Relationship Id="rId4" Type="http://schemas.openxmlformats.org/officeDocument/2006/relationships/image" Target="../media/image11.png"/><Relationship Id="rId9" Type="http://schemas.openxmlformats.org/officeDocument/2006/relationships/image" Target="../media/image14.png"/></Relationships>
</file>

<file path=ppt/slides/_rels/slide33.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w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image" Target="../media/image7.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tools.ietf.org/html/rfc6066"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A63-8953-2B4E-9FF6-E494A5053231}"/>
              </a:ext>
            </a:extLst>
          </p:cNvPr>
          <p:cNvSpPr>
            <a:spLocks noGrp="1"/>
          </p:cNvSpPr>
          <p:nvPr>
            <p:ph type="ctrTitle"/>
          </p:nvPr>
        </p:nvSpPr>
        <p:spPr>
          <a:xfrm>
            <a:off x="198882" y="841772"/>
            <a:ext cx="8353044" cy="1191135"/>
          </a:xfrm>
        </p:spPr>
        <p:txBody>
          <a:bodyPr>
            <a:normAutofit/>
          </a:bodyPr>
          <a:lstStyle/>
          <a:p>
            <a:r>
              <a:rPr lang="en-US" sz="3600" dirty="0"/>
              <a:t>Web Security</a:t>
            </a:r>
          </a:p>
        </p:txBody>
      </p:sp>
      <p:sp>
        <p:nvSpPr>
          <p:cNvPr id="6" name="Subtitle 2">
            <a:extLst>
              <a:ext uri="{FF2B5EF4-FFF2-40B4-BE49-F238E27FC236}">
                <a16:creationId xmlns:a16="http://schemas.microsoft.com/office/drawing/2014/main" id="{3B7C4EFC-8531-494D-9123-B10450A4F937}"/>
              </a:ext>
            </a:extLst>
          </p:cNvPr>
          <p:cNvSpPr txBox="1">
            <a:spLocks noGrp="1"/>
          </p:cNvSpPr>
          <p:nvPr>
            <p:ph type="subTitle" idx="1"/>
          </p:nvPr>
        </p:nvSpPr>
        <p:spPr>
          <a:prstGeom prst="rect">
            <a:avLst/>
          </a:prstGeom>
        </p:spPr>
        <p:txBody>
          <a:bodyPr vert="horz" lIns="51435" tIns="25718" rIns="51435" bIns="25718" rtlCol="0">
            <a:normAutofit fontScale="92500" lnSpcReduction="10000"/>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
        <p:nvSpPr>
          <p:cNvPr id="3" name="Slide Number Placeholder 2">
            <a:extLst>
              <a:ext uri="{FF2B5EF4-FFF2-40B4-BE49-F238E27FC236}">
                <a16:creationId xmlns:a16="http://schemas.microsoft.com/office/drawing/2014/main" id="{015CF0A5-2AE3-F167-9280-84741856A34F}"/>
              </a:ext>
            </a:extLst>
          </p:cNvPr>
          <p:cNvSpPr>
            <a:spLocks noGrp="1"/>
          </p:cNvSpPr>
          <p:nvPr>
            <p:ph type="sldNum" sz="quarter" idx="12"/>
          </p:nvPr>
        </p:nvSpPr>
        <p:spPr/>
        <p:txBody>
          <a:bodyPr/>
          <a:lstStyle/>
          <a:p>
            <a:fld id="{C4C925CD-3B73-704E-9D46-B95362A7C6AC}" type="slidenum">
              <a:rPr lang="en-US" smtClean="0"/>
              <a:t>1</a:t>
            </a:fld>
            <a:endParaRPr lang="en-US"/>
          </a:p>
        </p:txBody>
      </p:sp>
    </p:spTree>
    <p:extLst>
      <p:ext uri="{BB962C8B-B14F-4D97-AF65-F5344CB8AC3E}">
        <p14:creationId xmlns:p14="http://schemas.microsoft.com/office/powerpoint/2010/main" val="546512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1714500"/>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2769766"/>
            <a:ext cx="564761" cy="564761"/>
          </a:xfrm>
          <a:prstGeom prst="rect">
            <a:avLst/>
          </a:prstGeom>
        </p:spPr>
      </p:pic>
      <p:cxnSp>
        <p:nvCxnSpPr>
          <p:cNvPr id="25" name="Straight Arrow Connector 24"/>
          <p:cNvCxnSpPr/>
          <p:nvPr/>
        </p:nvCxnSpPr>
        <p:spPr>
          <a:xfrm>
            <a:off x="2800350" y="31979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15491" y="2686051"/>
            <a:ext cx="1891608"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chat.json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8" name="Straight Arrow Connector 27"/>
          <p:cNvCxnSpPr/>
          <p:nvPr/>
        </p:nvCxnSpPr>
        <p:spPr>
          <a:xfrm flipH="1">
            <a:off x="2713062" y="40576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63457" y="2012441"/>
            <a:ext cx="2470838" cy="461665"/>
          </a:xfrm>
          <a:prstGeom prst="rect">
            <a:avLst/>
          </a:prstGeom>
          <a:noFill/>
          <a:ln>
            <a:solidFill>
              <a:srgbClr val="C00000"/>
            </a:solidFill>
          </a:ln>
        </p:spPr>
        <p:txBody>
          <a:bodyPr wrap="square" rtlCol="0">
            <a:spAutoFit/>
          </a:bodyPr>
          <a:lstStyle/>
          <a:p>
            <a:r>
              <a:rPr sz="1200" dirty="0"/>
              <a:t>$.get(‘https://</a:t>
            </a:r>
            <a:r>
              <a:rPr sz="1200" dirty="0" err="1"/>
              <a:t>gmail.com</a:t>
            </a:r>
            <a:r>
              <a:rPr sz="1200" dirty="0"/>
              <a:t>/</a:t>
            </a:r>
            <a:r>
              <a:rPr sz="1200" dirty="0" err="1"/>
              <a:t>chat.json</a:t>
            </a:r>
            <a:r>
              <a:rPr sz="1200" dirty="0"/>
              <a:t>’,</a:t>
            </a:r>
            <a:br>
              <a:rPr sz="1200" dirty="0"/>
            </a:br>
            <a:r>
              <a:rPr sz="1200" dirty="0"/>
              <a:t>    { alert(data); })</a:t>
            </a:r>
          </a:p>
        </p:txBody>
      </p:sp>
      <p:sp>
        <p:nvSpPr>
          <p:cNvPr id="30" name="TextBox 29"/>
          <p:cNvSpPr txBox="1"/>
          <p:nvPr/>
        </p:nvSpPr>
        <p:spPr>
          <a:xfrm>
            <a:off x="4099489" y="3314701"/>
            <a:ext cx="2872811" cy="646331"/>
          </a:xfrm>
          <a:prstGeom prst="rect">
            <a:avLst/>
          </a:prstGeom>
          <a:noFill/>
          <a:ln>
            <a:solidFill>
              <a:srgbClr val="C00000"/>
            </a:solidFill>
          </a:ln>
        </p:spPr>
        <p:txBody>
          <a:bodyPr wrap="square" rtlCol="0">
            <a:spAutoFit/>
          </a:bodyPr>
          <a:lstStyle/>
          <a:p>
            <a:r>
              <a:rPr lang="en-US" sz="1200" dirty="0">
                <a:solidFill>
                  <a:srgbClr val="C00000"/>
                </a:solidFill>
              </a:rPr>
              <a:t>HTTP/1.1 200 OK</a:t>
            </a:r>
            <a:br>
              <a:rPr lang="en-US" sz="1200" dirty="0">
                <a:solidFill>
                  <a:srgbClr val="C00000"/>
                </a:solidFill>
              </a:rPr>
            </a:br>
            <a:r>
              <a:rPr lang="en-US" sz="1200" dirty="0">
                <a:solidFill>
                  <a:srgbClr val="C00000"/>
                </a:solidFill>
              </a:rPr>
              <a:t>…</a:t>
            </a:r>
            <a:br>
              <a:rPr lang="en-US" sz="1200" dirty="0">
                <a:solidFill>
                  <a:srgbClr val="C00000"/>
                </a:solidFill>
              </a:rPr>
            </a:br>
            <a:r>
              <a:rPr lang="en-US" sz="1200" dirty="0">
                <a:solidFill>
                  <a:srgbClr val="C00000"/>
                </a:solidFill>
              </a:rPr>
              <a:t>{ </a:t>
            </a:r>
            <a:r>
              <a:rPr lang="en-US" sz="1200" dirty="0" err="1">
                <a:solidFill>
                  <a:srgbClr val="C00000"/>
                </a:solidFill>
              </a:rPr>
              <a:t>new_msg</a:t>
            </a:r>
            <a:r>
              <a:rPr lang="en-US" sz="1200" dirty="0">
                <a:solidFill>
                  <a:srgbClr val="C00000"/>
                </a:solidFill>
              </a:rPr>
              <a:t>: { from: “Bob”,  </a:t>
            </a:r>
            <a:r>
              <a:rPr lang="en-US" sz="1200" dirty="0" err="1">
                <a:solidFill>
                  <a:srgbClr val="C00000"/>
                </a:solidFill>
              </a:rPr>
              <a:t>msg</a:t>
            </a:r>
            <a:r>
              <a:rPr lang="en-US" sz="1200" dirty="0">
                <a:solidFill>
                  <a:srgbClr val="C00000"/>
                </a:solidFill>
              </a:rPr>
              <a:t>:  “Hi!”}}</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57300" y="1794460"/>
            <a:ext cx="363456" cy="363456"/>
          </a:xfrm>
          <a:prstGeom prst="rect">
            <a:avLst/>
          </a:prstGeom>
        </p:spPr>
      </p:pic>
      <p:sp>
        <p:nvSpPr>
          <p:cNvPr id="4" name="Rectangle 3"/>
          <p:cNvSpPr/>
          <p:nvPr/>
        </p:nvSpPr>
        <p:spPr>
          <a:xfrm>
            <a:off x="1215461" y="1640926"/>
            <a:ext cx="2663950" cy="9144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997" y="1485900"/>
            <a:ext cx="322937" cy="322937"/>
          </a:xfrm>
          <a:prstGeom prst="rect">
            <a:avLst/>
          </a:prstGeom>
        </p:spPr>
      </p:pic>
      <p:sp>
        <p:nvSpPr>
          <p:cNvPr id="20" name="Rectangular Callout 19"/>
          <p:cNvSpPr/>
          <p:nvPr/>
        </p:nvSpPr>
        <p:spPr>
          <a:xfrm>
            <a:off x="1229499" y="1657350"/>
            <a:ext cx="2028051" cy="833051"/>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solidFill>
                  <a:schemeClr val="tx1"/>
                </a:solidFill>
              </a:rPr>
              <a:t>https://</a:t>
            </a:r>
            <a:r>
              <a:rPr lang="en-US" sz="1050" dirty="0" err="1">
                <a:solidFill>
                  <a:schemeClr val="tx1"/>
                </a:solidFill>
              </a:rPr>
              <a:t>gmail.com</a:t>
            </a:r>
            <a:r>
              <a:rPr lang="en-US" sz="1050" dirty="0">
                <a:solidFill>
                  <a:schemeClr val="tx1"/>
                </a:solidFill>
              </a:rPr>
              <a:t>/ says:</a:t>
            </a:r>
            <a:br>
              <a:rPr lang="en-US" sz="1050" dirty="0">
                <a:solidFill>
                  <a:schemeClr val="tx1"/>
                </a:solidFill>
              </a:rPr>
            </a:br>
            <a:br>
              <a:rPr lang="en-US" sz="1050" dirty="0"/>
            </a:br>
            <a:r>
              <a:rPr lang="en-US" sz="1050" dirty="0">
                <a:solidFill>
                  <a:schemeClr val="tx1"/>
                </a:solidFill>
              </a:rPr>
              <a:t>{ </a:t>
            </a:r>
            <a:r>
              <a:rPr lang="en-US" sz="1050" dirty="0" err="1">
                <a:solidFill>
                  <a:schemeClr val="tx1"/>
                </a:solidFill>
              </a:rPr>
              <a:t>new_msgs</a:t>
            </a:r>
            <a:r>
              <a:rPr lang="en-US" sz="1050" dirty="0">
                <a:solidFill>
                  <a:schemeClr val="tx1"/>
                </a:solidFill>
              </a:rPr>
              <a:t>: { from: “Bob”, 	      msg: “Hi!”}}</a:t>
            </a:r>
          </a:p>
        </p:txBody>
      </p:sp>
      <p:sp>
        <p:nvSpPr>
          <p:cNvPr id="5" name="Slide Number Placeholder 4">
            <a:extLst>
              <a:ext uri="{FF2B5EF4-FFF2-40B4-BE49-F238E27FC236}">
                <a16:creationId xmlns:a16="http://schemas.microsoft.com/office/drawing/2014/main" id="{2FF5F336-3547-7CB8-BD7C-C2AC917145DE}"/>
              </a:ext>
            </a:extLst>
          </p:cNvPr>
          <p:cNvSpPr>
            <a:spLocks noGrp="1"/>
          </p:cNvSpPr>
          <p:nvPr>
            <p:ph type="sldNum" sz="quarter" idx="12"/>
          </p:nvPr>
        </p:nvSpPr>
        <p:spPr/>
        <p:txBody>
          <a:bodyPr/>
          <a:lstStyle/>
          <a:p>
            <a:fld id="{C4C925CD-3B73-704E-9D46-B95362A7C6AC}" type="slidenum">
              <a:rPr lang="en-US" smtClean="0"/>
              <a:t>10</a:t>
            </a:fld>
            <a:endParaRPr lang="en-US"/>
          </a:p>
        </p:txBody>
      </p:sp>
    </p:spTree>
    <p:extLst>
      <p:ext uri="{BB962C8B-B14F-4D97-AF65-F5344CB8AC3E}">
        <p14:creationId xmlns:p14="http://schemas.microsoft.com/office/powerpoint/2010/main" val="246956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7300" y="2024123"/>
            <a:ext cx="2483821" cy="461665"/>
          </a:xfrm>
          <a:prstGeom prst="rect">
            <a:avLst/>
          </a:prstGeom>
          <a:noFill/>
          <a:ln>
            <a:solidFill>
              <a:schemeClr val="accent2">
                <a:lumMod val="75000"/>
              </a:schemeClr>
            </a:solidFill>
          </a:ln>
        </p:spPr>
        <p:txBody>
          <a:bodyPr wrap="none" rtlCol="0">
            <a:spAutoFit/>
          </a:bodyPr>
          <a:lstStyle/>
          <a:p>
            <a:r>
              <a:rPr sz="1200" dirty="0"/>
              <a:t>$.get(‘https://</a:t>
            </a:r>
            <a:r>
              <a:rPr sz="1200" dirty="0" err="1"/>
              <a:t>gmail.com</a:t>
            </a:r>
            <a:r>
              <a:rPr sz="1200" dirty="0"/>
              <a:t>/</a:t>
            </a:r>
            <a:r>
              <a:rPr sz="1200" dirty="0" err="1"/>
              <a:t>msgs.json</a:t>
            </a:r>
            <a:r>
              <a:rPr sz="1200" dirty="0"/>
              <a:t>’, </a:t>
            </a:r>
            <a:br>
              <a:rPr sz="1200" dirty="0"/>
            </a:br>
            <a:r>
              <a:rPr sz="1200" dirty="0"/>
              <a:t>      { alert(data); });</a:t>
            </a:r>
            <a:endParaRPr lang="en-US" sz="1050" dirty="0"/>
          </a:p>
        </p:txBody>
      </p:sp>
      <p:sp>
        <p:nvSpPr>
          <p:cNvPr id="2" name="Title 1"/>
          <p:cNvSpPr>
            <a:spLocks noGrp="1"/>
          </p:cNvSpPr>
          <p:nvPr>
            <p:ph type="title"/>
          </p:nvPr>
        </p:nvSpPr>
        <p:spPr/>
        <p:txBody>
          <a:bodyPr/>
          <a:lstStyle/>
          <a:p>
            <a:r>
              <a:rPr lang="en-US" dirty="0"/>
              <a:t>AJAX (</a:t>
            </a:r>
            <a:r>
              <a:rPr lang="en-US" dirty="0" err="1"/>
              <a:t>jQuery</a:t>
            </a:r>
            <a:r>
              <a:rPr lang="en-US" dirty="0"/>
              <a:t> Style)</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2254463"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00858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866169" cy="1384995"/>
          </a:xfrm>
          <a:prstGeom prst="rect">
            <a:avLst/>
          </a:prstGeom>
          <a:noFill/>
          <a:ln>
            <a:solidFill>
              <a:schemeClr val="accent2">
                <a:lumMod val="50000"/>
              </a:schemeClr>
            </a:solidFill>
          </a:ln>
        </p:spPr>
        <p:txBody>
          <a:bodyPr wrap="none" rtlCol="0">
            <a:spAutoFit/>
          </a:bodyPr>
          <a:lstStyle/>
          <a:p>
            <a:r>
              <a:rPr sz="1400"/>
              <a:t>HTTP/1.1 200 OK</a:t>
            </a:r>
            <a:br>
              <a:rPr sz="1400"/>
            </a:br>
            <a:r>
              <a:rPr sz="1400"/>
              <a:t>…</a:t>
            </a:r>
            <a:br>
              <a:rPr sz="1400"/>
            </a:br>
            <a:r>
              <a:rPr sz="1400"/>
              <a:t>&lt;script&gt;</a:t>
            </a:r>
            <a:br>
              <a:rPr sz="1400"/>
            </a:br>
            <a:r>
              <a:rPr sz="1400"/>
              <a:t>$.get(‘https://gmail.com/msgs.json’, </a:t>
            </a:r>
            <a:br>
              <a:rPr sz="1400"/>
            </a:br>
            <a:r>
              <a:rPr sz="1400"/>
              <a:t>      { alert(data); });</a:t>
            </a:r>
            <a:br>
              <a:rPr sz="1400"/>
            </a:br>
            <a:r>
              <a:rPr sz="1400"/>
              <a:t>&lt;/script&gt;</a:t>
            </a:r>
          </a:p>
        </p:txBody>
      </p:sp>
      <p:cxnSp>
        <p:nvCxnSpPr>
          <p:cNvPr id="20" name="Straight Arrow Connector 19"/>
          <p:cNvCxnSpPr/>
          <p:nvPr/>
        </p:nvCxnSpPr>
        <p:spPr>
          <a:xfrm>
            <a:off x="2813810" y="37123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2004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51616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796511"/>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 </a:t>
            </a:r>
            <a:r>
              <a:rPr lang="en-US" sz="1350" dirty="0" err="1">
                <a:solidFill>
                  <a:schemeClr val="accent1"/>
                </a:solidFill>
              </a:rPr>
              <a:t>new_msgs</a:t>
            </a:r>
            <a:r>
              <a:rPr lang="en-US" sz="1350" dirty="0">
                <a:solidFill>
                  <a:schemeClr val="accent1"/>
                </a:solidFill>
              </a:rPr>
              <a:t>: 3 }</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2459" y="3008581"/>
            <a:ext cx="564761" cy="564761"/>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7728" y="1877624"/>
            <a:ext cx="292997" cy="292997"/>
          </a:xfrm>
          <a:prstGeom prst="rect">
            <a:avLst/>
          </a:prstGeom>
        </p:spPr>
      </p:pic>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 </a:t>
            </a:r>
            <a:r>
              <a:rPr lang="en-US" sz="1350" dirty="0" err="1">
                <a:solidFill>
                  <a:schemeClr val="tx1"/>
                </a:solidFill>
              </a:rPr>
              <a:t>new_msgs</a:t>
            </a:r>
            <a:r>
              <a:rPr lang="en-US" sz="1350" dirty="0">
                <a:solidFill>
                  <a:schemeClr val="tx1"/>
                </a:solidFill>
              </a:rPr>
              <a:t>: 3}</a:t>
            </a:r>
          </a:p>
        </p:txBody>
      </p:sp>
      <p:sp>
        <p:nvSpPr>
          <p:cNvPr id="4" name="Slide Number Placeholder 3">
            <a:extLst>
              <a:ext uri="{FF2B5EF4-FFF2-40B4-BE49-F238E27FC236}">
                <a16:creationId xmlns:a16="http://schemas.microsoft.com/office/drawing/2014/main" id="{D79D394C-509E-CDA0-C14A-BB0039EEFB20}"/>
              </a:ext>
            </a:extLst>
          </p:cNvPr>
          <p:cNvSpPr>
            <a:spLocks noGrp="1"/>
          </p:cNvSpPr>
          <p:nvPr>
            <p:ph type="sldNum" sz="quarter" idx="12"/>
          </p:nvPr>
        </p:nvSpPr>
        <p:spPr/>
        <p:txBody>
          <a:bodyPr/>
          <a:lstStyle/>
          <a:p>
            <a:fld id="{C4C925CD-3B73-704E-9D46-B95362A7C6AC}" type="slidenum">
              <a:rPr lang="en-US" smtClean="0"/>
              <a:t>11</a:t>
            </a:fld>
            <a:endParaRPr lang="en-US"/>
          </a:p>
        </p:txBody>
      </p:sp>
    </p:spTree>
    <p:extLst>
      <p:ext uri="{BB962C8B-B14F-4D97-AF65-F5344CB8AC3E}">
        <p14:creationId xmlns:p14="http://schemas.microsoft.com/office/powerpoint/2010/main" val="223314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9" grpId="0" animBg="1"/>
      <p:bldP spid="21" grpId="0" animBg="1"/>
      <p:bldP spid="2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Scripts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94023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5" y="1583789"/>
            <a:ext cx="2826095" cy="1384995"/>
          </a:xfrm>
          <a:prstGeom prst="rect">
            <a:avLst/>
          </a:prstGeom>
          <a:noFill/>
          <a:ln>
            <a:solidFill>
              <a:schemeClr val="accent2">
                <a:lumMod val="50000"/>
              </a:schemeClr>
            </a:solidFill>
          </a:ln>
        </p:spPr>
        <p:txBody>
          <a:bodyPr wrap="none" rtlCol="0">
            <a:spAutoFit/>
          </a:bodyPr>
          <a:lstStyle/>
          <a:p>
            <a:r>
              <a:rPr sz="1400"/>
              <a:t>HTTP/1.1 200 OK</a:t>
            </a:r>
            <a:br>
              <a:rPr sz="1400"/>
            </a:br>
            <a:r>
              <a:rPr sz="1400"/>
              <a:t>…</a:t>
            </a:r>
            <a:br>
              <a:rPr sz="1400"/>
            </a:br>
            <a:r>
              <a:rPr sz="1400"/>
              <a:t>&lt;script&gt;</a:t>
            </a:r>
            <a:br>
              <a:rPr sz="1400"/>
            </a:br>
            <a:r>
              <a:rPr sz="1400"/>
              <a:t>$.get(‘https://gmail.com/msgs.json’,</a:t>
            </a:r>
            <a:br>
              <a:rPr sz="1400"/>
            </a:br>
            <a:r>
              <a:rPr sz="1400"/>
              <a:t>     { alert(data); }</a:t>
            </a:r>
            <a:br>
              <a:rPr sz="1400"/>
            </a:br>
            <a:r>
              <a:rPr sz="1400"/>
              <a:t>&lt;/script&gt;</a:t>
            </a:r>
          </a:p>
        </p:txBody>
      </p:sp>
      <p:cxnSp>
        <p:nvCxnSpPr>
          <p:cNvPr id="20" name="Straight Arrow Connector 19"/>
          <p:cNvCxnSpPr/>
          <p:nvPr/>
        </p:nvCxnSpPr>
        <p:spPr>
          <a:xfrm>
            <a:off x="2813810" y="38266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3147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3046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91081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4370333"/>
            <a:ext cx="465951" cy="46595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1223443" y="2087002"/>
            <a:ext cx="2593766" cy="461665"/>
          </a:xfrm>
          <a:prstGeom prst="rect">
            <a:avLst/>
          </a:prstGeom>
          <a:noFill/>
          <a:ln>
            <a:solidFill>
              <a:schemeClr val="accent2">
                <a:lumMod val="75000"/>
              </a:schemeClr>
            </a:solidFill>
          </a:ln>
        </p:spPr>
        <p:txBody>
          <a:bodyPr wrap="square" rtlCol="0">
            <a:spAutoFit/>
          </a:bodyPr>
          <a:lstStyle/>
          <a:p>
            <a:r>
              <a:rPr sz="1200" dirty="0"/>
              <a:t>$.get(‘https://</a:t>
            </a:r>
            <a:r>
              <a:rPr sz="1200" dirty="0" err="1"/>
              <a:t>gmail.com</a:t>
            </a:r>
            <a:r>
              <a:rPr sz="1200" dirty="0"/>
              <a:t>/</a:t>
            </a:r>
            <a:r>
              <a:rPr sz="1200" dirty="0" err="1"/>
              <a:t>msgs.json</a:t>
            </a:r>
            <a:r>
              <a:rPr sz="1200" dirty="0"/>
              <a:t>’,</a:t>
            </a:r>
            <a:br>
              <a:rPr sz="1200" dirty="0"/>
            </a:br>
            <a:r>
              <a:rPr sz="1200" dirty="0"/>
              <a:t>     { alert(data); }</a:t>
            </a:r>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23443" y="1969518"/>
            <a:ext cx="228735" cy="228735"/>
          </a:xfrm>
          <a:prstGeom prst="rect">
            <a:avLst/>
          </a:prstGeom>
        </p:spPr>
      </p:pic>
      <p:sp>
        <p:nvSpPr>
          <p:cNvPr id="6" name="Slide Number Placeholder 5">
            <a:extLst>
              <a:ext uri="{FF2B5EF4-FFF2-40B4-BE49-F238E27FC236}">
                <a16:creationId xmlns:a16="http://schemas.microsoft.com/office/drawing/2014/main" id="{0B1DD517-D639-B69D-265C-D68EE5887827}"/>
              </a:ext>
            </a:extLst>
          </p:cNvPr>
          <p:cNvSpPr>
            <a:spLocks noGrp="1"/>
          </p:cNvSpPr>
          <p:nvPr>
            <p:ph type="sldNum" sz="quarter" idx="12"/>
          </p:nvPr>
        </p:nvSpPr>
        <p:spPr/>
        <p:txBody>
          <a:bodyPr/>
          <a:lstStyle/>
          <a:p>
            <a:fld id="{C4C925CD-3B73-704E-9D46-B95362A7C6AC}" type="slidenum">
              <a:rPr lang="en-US" smtClean="0"/>
              <a:t>12</a:t>
            </a:fld>
            <a:endParaRPr lang="en-US"/>
          </a:p>
        </p:txBody>
      </p:sp>
    </p:spTree>
    <p:extLst>
      <p:ext uri="{BB962C8B-B14F-4D97-AF65-F5344CB8AC3E}">
        <p14:creationId xmlns:p14="http://schemas.microsoft.com/office/powerpoint/2010/main" val="205054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Objects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37993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51837" y="1659204"/>
            <a:ext cx="3062057"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/img.png”/&gt;</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445130"/>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sp>
        <p:nvSpPr>
          <p:cNvPr id="6" name="Slide Number Placeholder 5">
            <a:extLst>
              <a:ext uri="{FF2B5EF4-FFF2-40B4-BE49-F238E27FC236}">
                <a16:creationId xmlns:a16="http://schemas.microsoft.com/office/drawing/2014/main" id="{11B686C3-92D1-2F9B-A76E-C80F3EDF8EF9}"/>
              </a:ext>
            </a:extLst>
          </p:cNvPr>
          <p:cNvSpPr>
            <a:spLocks noGrp="1"/>
          </p:cNvSpPr>
          <p:nvPr>
            <p:ph type="sldNum" sz="quarter" idx="12"/>
          </p:nvPr>
        </p:nvSpPr>
        <p:spPr/>
        <p:txBody>
          <a:bodyPr/>
          <a:lstStyle/>
          <a:p>
            <a:fld id="{C4C925CD-3B73-704E-9D46-B95362A7C6AC}" type="slidenum">
              <a:rPr lang="en-US" smtClean="0"/>
              <a:t>13</a:t>
            </a:fld>
            <a:endParaRPr lang="en-US"/>
          </a:p>
        </p:txBody>
      </p:sp>
    </p:spTree>
    <p:extLst>
      <p:ext uri="{BB962C8B-B14F-4D97-AF65-F5344CB8AC3E}">
        <p14:creationId xmlns:p14="http://schemas.microsoft.com/office/powerpoint/2010/main" val="3965077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704354"/>
          </a:xfrm>
        </p:spPr>
        <p:txBody>
          <a:bodyPr>
            <a:normAutofit/>
          </a:bodyPr>
          <a:lstStyle/>
          <a:p>
            <a:r>
              <a:rPr lang="en-US" dirty="0"/>
              <a:t>Same-Origin Policy: Images</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379931"/>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51837" y="1659204"/>
            <a:ext cx="3062057"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/img.png”/&gt;</a:t>
            </a:r>
          </a:p>
        </p:txBody>
      </p:sp>
      <p:cxnSp>
        <p:nvCxnSpPr>
          <p:cNvPr id="20" name="Straight Arrow Connector 19"/>
          <p:cNvCxnSpPr/>
          <p:nvPr/>
        </p:nvCxnSpPr>
        <p:spPr>
          <a:xfrm>
            <a:off x="2813810" y="33122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2800351"/>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11611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39646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&lt;89&gt;PNG^M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5976" y="2614613"/>
            <a:ext cx="371474" cy="371474"/>
          </a:xfrm>
          <a:prstGeom prst="rect">
            <a:avLst/>
          </a:prstGeom>
        </p:spPr>
      </p:pic>
      <p:sp>
        <p:nvSpPr>
          <p:cNvPr id="5" name="Slide Number Placeholder 4">
            <a:extLst>
              <a:ext uri="{FF2B5EF4-FFF2-40B4-BE49-F238E27FC236}">
                <a16:creationId xmlns:a16="http://schemas.microsoft.com/office/drawing/2014/main" id="{26B29CA2-1872-DF36-165D-51500D41583B}"/>
              </a:ext>
            </a:extLst>
          </p:cNvPr>
          <p:cNvSpPr>
            <a:spLocks noGrp="1"/>
          </p:cNvSpPr>
          <p:nvPr>
            <p:ph type="sldNum" sz="quarter" idx="12"/>
          </p:nvPr>
        </p:nvSpPr>
        <p:spPr/>
        <p:txBody>
          <a:bodyPr/>
          <a:lstStyle/>
          <a:p>
            <a:fld id="{C4C925CD-3B73-704E-9D46-B95362A7C6AC}" type="slidenum">
              <a:rPr lang="en-US" smtClean="0"/>
              <a:t>14</a:t>
            </a:fld>
            <a:endParaRPr lang="en-US"/>
          </a:p>
        </p:txBody>
      </p:sp>
    </p:spTree>
    <p:extLst>
      <p:ext uri="{BB962C8B-B14F-4D97-AF65-F5344CB8AC3E}">
        <p14:creationId xmlns:p14="http://schemas.microsoft.com/office/powerpoint/2010/main" val="102355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686051"/>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cxnSp>
        <p:nvCxnSpPr>
          <p:cNvPr id="16" name="Straight Arrow Connector 15"/>
          <p:cNvCxnSpPr/>
          <p:nvPr/>
        </p:nvCxnSpPr>
        <p:spPr>
          <a:xfrm flipH="1">
            <a:off x="2800350" y="2656059"/>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1838" y="1933479"/>
            <a:ext cx="307199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&lt;script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/chat.js”/&gt;</a:t>
            </a:r>
          </a:p>
        </p:txBody>
      </p:sp>
      <p:sp>
        <p:nvSpPr>
          <p:cNvPr id="6" name="Slide Number Placeholder 5">
            <a:extLst>
              <a:ext uri="{FF2B5EF4-FFF2-40B4-BE49-F238E27FC236}">
                <a16:creationId xmlns:a16="http://schemas.microsoft.com/office/drawing/2014/main" id="{6D9BC32C-7102-CA14-EE8B-0936B8F8660F}"/>
              </a:ext>
            </a:extLst>
          </p:cNvPr>
          <p:cNvSpPr>
            <a:spLocks noGrp="1"/>
          </p:cNvSpPr>
          <p:nvPr>
            <p:ph type="sldNum" sz="quarter" idx="12"/>
          </p:nvPr>
        </p:nvSpPr>
        <p:spPr/>
        <p:txBody>
          <a:bodyPr/>
          <a:lstStyle/>
          <a:p>
            <a:fld id="{C4C925CD-3B73-704E-9D46-B95362A7C6AC}" type="slidenum">
              <a:rPr lang="en-US" smtClean="0"/>
              <a:t>15</a:t>
            </a:fld>
            <a:endParaRPr lang="en-US"/>
          </a:p>
        </p:txBody>
      </p:sp>
    </p:spTree>
    <p:extLst>
      <p:ext uri="{BB962C8B-B14F-4D97-AF65-F5344CB8AC3E}">
        <p14:creationId xmlns:p14="http://schemas.microsoft.com/office/powerpoint/2010/main" val="22768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cxnSp>
        <p:nvCxnSpPr>
          <p:cNvPr id="15" name="Straight Arrow Connector 14"/>
          <p:cNvCxnSpPr/>
          <p:nvPr/>
        </p:nvCxnSpPr>
        <p:spPr>
          <a:xfrm flipH="1">
            <a:off x="2800350" y="2656469"/>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813810" y="35980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0" y="3086101"/>
            <a:ext cx="1708866"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/chat.js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13128"/>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655157"/>
            <a:ext cx="2600449" cy="1169551"/>
          </a:xfrm>
          <a:prstGeom prst="rect">
            <a:avLst/>
          </a:prstGeom>
          <a:noFill/>
          <a:ln>
            <a:solidFill>
              <a:srgbClr val="C00000"/>
            </a:solidFill>
          </a:ln>
        </p:spPr>
        <p:txBody>
          <a:bodyPr wrap="square" rtlCol="0">
            <a:spAutoFit/>
          </a:bodyPr>
          <a:lstStyle/>
          <a:p>
            <a:r>
              <a:rPr sz="1400"/>
              <a:t>HTTP/1.1 200 OK</a:t>
            </a:r>
            <a:br>
              <a:rPr sz="1400"/>
            </a:br>
            <a:r>
              <a:rPr sz="1400"/>
              <a:t>…</a:t>
            </a:r>
            <a:br>
              <a:rPr sz="1400"/>
            </a:br>
            <a:r>
              <a:rPr sz="1400"/>
              <a:t>$.get(‘https://gmail.com/chat.json’,</a:t>
            </a:r>
            <a:br>
              <a:rPr sz="1400"/>
            </a:br>
            <a:r>
              <a:rPr sz="1400"/>
              <a:t>    { alert(data);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29" name="TextBox 28"/>
          <p:cNvSpPr txBox="1"/>
          <p:nvPr/>
        </p:nvSpPr>
        <p:spPr>
          <a:xfrm>
            <a:off x="1238866" y="2086015"/>
            <a:ext cx="2600449" cy="738664"/>
          </a:xfrm>
          <a:prstGeom prst="rect">
            <a:avLst/>
          </a:prstGeom>
          <a:noFill/>
          <a:ln>
            <a:solidFill>
              <a:srgbClr val="C00000"/>
            </a:solidFill>
          </a:ln>
        </p:spPr>
        <p:txBody>
          <a:bodyPr wrap="square" rtlCol="0">
            <a:spAutoFit/>
          </a:bodyPr>
          <a:lstStyle/>
          <a:p>
            <a:r>
              <a:rPr sz="1400" dirty="0"/>
              <a:t>$.get(‘https://</a:t>
            </a:r>
            <a:r>
              <a:rPr sz="1400" dirty="0" err="1"/>
              <a:t>gmail.com</a:t>
            </a:r>
            <a:r>
              <a:rPr sz="1400" dirty="0"/>
              <a:t>/</a:t>
            </a:r>
            <a:r>
              <a:rPr sz="1400" dirty="0" err="1"/>
              <a:t>chat.json</a:t>
            </a:r>
            <a:r>
              <a:rPr sz="1400" dirty="0"/>
              <a:t>’,</a:t>
            </a:r>
            <a:br>
              <a:rPr sz="1400" dirty="0"/>
            </a:br>
            <a:r>
              <a:rPr sz="1400" dirty="0"/>
              <a:t>    { alert(data); })</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2963" y="1855571"/>
            <a:ext cx="322937" cy="322937"/>
          </a:xfrm>
          <a:prstGeom prst="rect">
            <a:avLst/>
          </a:prstGeom>
        </p:spPr>
      </p:pic>
      <p:sp>
        <p:nvSpPr>
          <p:cNvPr id="32" name="TextBox 31"/>
          <p:cNvSpPr txBox="1"/>
          <p:nvPr/>
        </p:nvSpPr>
        <p:spPr>
          <a:xfrm>
            <a:off x="3951838" y="1933479"/>
            <a:ext cx="307199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&lt;script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/chat.js”/&gt;</a:t>
            </a:r>
          </a:p>
        </p:txBody>
      </p:sp>
      <p:sp>
        <p:nvSpPr>
          <p:cNvPr id="5" name="Slide Number Placeholder 4">
            <a:extLst>
              <a:ext uri="{FF2B5EF4-FFF2-40B4-BE49-F238E27FC236}">
                <a16:creationId xmlns:a16="http://schemas.microsoft.com/office/drawing/2014/main" id="{F1AB4259-62B0-A6CD-D3E9-24744964773A}"/>
              </a:ext>
            </a:extLst>
          </p:cNvPr>
          <p:cNvSpPr>
            <a:spLocks noGrp="1"/>
          </p:cNvSpPr>
          <p:nvPr>
            <p:ph type="sldNum" sz="quarter" idx="12"/>
          </p:nvPr>
        </p:nvSpPr>
        <p:spPr/>
        <p:txBody>
          <a:bodyPr/>
          <a:lstStyle/>
          <a:p>
            <a:fld id="{C4C925CD-3B73-704E-9D46-B95362A7C6AC}" type="slidenum">
              <a:rPr lang="en-US" smtClean="0"/>
              <a:t>16</a:t>
            </a:fld>
            <a:endParaRPr lang="en-US"/>
          </a:p>
        </p:txBody>
      </p:sp>
    </p:spTree>
    <p:extLst>
      <p:ext uri="{BB962C8B-B14F-4D97-AF65-F5344CB8AC3E}">
        <p14:creationId xmlns:p14="http://schemas.microsoft.com/office/powerpoint/2010/main" val="243992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&lt;script&gt;</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1714500"/>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2769766"/>
            <a:ext cx="564761" cy="564761"/>
          </a:xfrm>
          <a:prstGeom prst="rect">
            <a:avLst/>
          </a:prstGeom>
        </p:spPr>
      </p:pic>
      <p:cxnSp>
        <p:nvCxnSpPr>
          <p:cNvPr id="25" name="Straight Arrow Connector 24"/>
          <p:cNvCxnSpPr/>
          <p:nvPr/>
        </p:nvCxnSpPr>
        <p:spPr>
          <a:xfrm>
            <a:off x="2800350" y="319795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015491" y="2686051"/>
            <a:ext cx="1891608"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chat.json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8" name="Straight Arrow Connector 27"/>
          <p:cNvCxnSpPr/>
          <p:nvPr/>
        </p:nvCxnSpPr>
        <p:spPr>
          <a:xfrm flipH="1">
            <a:off x="2713062" y="40576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24431" y="1507555"/>
            <a:ext cx="2600449" cy="738664"/>
          </a:xfrm>
          <a:prstGeom prst="rect">
            <a:avLst/>
          </a:prstGeom>
          <a:noFill/>
          <a:ln>
            <a:solidFill>
              <a:srgbClr val="C00000"/>
            </a:solidFill>
          </a:ln>
        </p:spPr>
        <p:txBody>
          <a:bodyPr wrap="square" rtlCol="0">
            <a:spAutoFit/>
          </a:bodyPr>
          <a:lstStyle/>
          <a:p>
            <a:r>
              <a:rPr sz="1400" dirty="0"/>
              <a:t>$.get(‘https://</a:t>
            </a:r>
            <a:r>
              <a:rPr sz="1400" dirty="0" err="1"/>
              <a:t>gmail.com</a:t>
            </a:r>
            <a:r>
              <a:rPr sz="1400" dirty="0"/>
              <a:t>/</a:t>
            </a:r>
            <a:r>
              <a:rPr sz="1400" dirty="0" err="1"/>
              <a:t>chat.json</a:t>
            </a:r>
            <a:r>
              <a:rPr sz="1400" dirty="0"/>
              <a:t>’,</a:t>
            </a:r>
            <a:br>
              <a:rPr sz="1400" dirty="0"/>
            </a:br>
            <a:r>
              <a:rPr sz="1400" dirty="0"/>
              <a:t>    { alert(data); })</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2963" y="1855571"/>
            <a:ext cx="322937" cy="322937"/>
          </a:xfrm>
          <a:prstGeom prst="rect">
            <a:avLst/>
          </a:prstGeom>
        </p:spPr>
      </p:pic>
      <p:sp>
        <p:nvSpPr>
          <p:cNvPr id="30" name="TextBox 29"/>
          <p:cNvSpPr txBox="1"/>
          <p:nvPr/>
        </p:nvSpPr>
        <p:spPr>
          <a:xfrm>
            <a:off x="4099489" y="3314701"/>
            <a:ext cx="2872811" cy="646331"/>
          </a:xfrm>
          <a:prstGeom prst="rect">
            <a:avLst/>
          </a:prstGeom>
          <a:noFill/>
          <a:ln>
            <a:solidFill>
              <a:srgbClr val="C00000"/>
            </a:solidFill>
          </a:ln>
        </p:spPr>
        <p:txBody>
          <a:bodyPr wrap="square" rtlCol="0">
            <a:spAutoFit/>
          </a:bodyPr>
          <a:lstStyle/>
          <a:p>
            <a:r>
              <a:rPr lang="en-US" sz="1200" dirty="0">
                <a:solidFill>
                  <a:srgbClr val="C00000"/>
                </a:solidFill>
              </a:rPr>
              <a:t>HTTP/1.1 200 OK</a:t>
            </a:r>
            <a:br>
              <a:rPr lang="en-US" sz="1200" dirty="0">
                <a:solidFill>
                  <a:srgbClr val="C00000"/>
                </a:solidFill>
              </a:rPr>
            </a:br>
            <a:r>
              <a:rPr lang="en-US" sz="1200" dirty="0">
                <a:solidFill>
                  <a:srgbClr val="C00000"/>
                </a:solidFill>
              </a:rPr>
              <a:t>…</a:t>
            </a:r>
            <a:br>
              <a:rPr lang="en-US" sz="1200" dirty="0">
                <a:solidFill>
                  <a:srgbClr val="C00000"/>
                </a:solidFill>
              </a:rPr>
            </a:br>
            <a:r>
              <a:rPr lang="en-US" sz="1200" dirty="0">
                <a:solidFill>
                  <a:srgbClr val="C00000"/>
                </a:solidFill>
              </a:rPr>
              <a:t>{ </a:t>
            </a:r>
            <a:r>
              <a:rPr lang="en-US" sz="1200" dirty="0" err="1">
                <a:solidFill>
                  <a:srgbClr val="C00000"/>
                </a:solidFill>
              </a:rPr>
              <a:t>new_msg</a:t>
            </a:r>
            <a:r>
              <a:rPr lang="en-US" sz="1200" dirty="0">
                <a:solidFill>
                  <a:srgbClr val="C00000"/>
                </a:solidFill>
              </a:rPr>
              <a:t>: { from: “Bob”,  </a:t>
            </a:r>
            <a:r>
              <a:rPr lang="en-US" sz="1200" dirty="0" err="1">
                <a:solidFill>
                  <a:srgbClr val="C00000"/>
                </a:solidFill>
              </a:rPr>
              <a:t>msg</a:t>
            </a:r>
            <a:r>
              <a:rPr lang="en-US" sz="1200" dirty="0">
                <a:solidFill>
                  <a:srgbClr val="C00000"/>
                </a:solidFill>
              </a:rPr>
              <a:t>:  “Hi!”}}</a:t>
            </a:r>
          </a:p>
        </p:txBody>
      </p:sp>
      <p:pic>
        <p:nvPicPr>
          <p:cNvPr id="31"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3824675"/>
            <a:ext cx="465951" cy="46595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0F2A2D-4045-BCC8-4328-6918604073D0}"/>
              </a:ext>
            </a:extLst>
          </p:cNvPr>
          <p:cNvSpPr>
            <a:spLocks noGrp="1"/>
          </p:cNvSpPr>
          <p:nvPr>
            <p:ph type="sldNum" sz="quarter" idx="12"/>
          </p:nvPr>
        </p:nvSpPr>
        <p:spPr/>
        <p:txBody>
          <a:bodyPr/>
          <a:lstStyle/>
          <a:p>
            <a:fld id="{C4C925CD-3B73-704E-9D46-B95362A7C6AC}" type="slidenum">
              <a:rPr lang="en-US" smtClean="0"/>
              <a:t>17</a:t>
            </a:fld>
            <a:endParaRPr lang="en-US"/>
          </a:p>
        </p:txBody>
      </p:sp>
    </p:spTree>
    <p:extLst>
      <p:ext uri="{BB962C8B-B14F-4D97-AF65-F5344CB8AC3E}">
        <p14:creationId xmlns:p14="http://schemas.microsoft.com/office/powerpoint/2010/main" val="22475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r>
              <a:rPr lang="en-US" dirty="0" err="1"/>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sp>
        <p:nvSpPr>
          <p:cNvPr id="5" name="TextBox 4"/>
          <p:cNvSpPr txBox="1"/>
          <p:nvPr/>
        </p:nvSpPr>
        <p:spPr>
          <a:xfrm>
            <a:off x="4549102" y="2893621"/>
            <a:ext cx="654346" cy="1015663"/>
          </a:xfrm>
          <a:prstGeom prst="rect">
            <a:avLst/>
          </a:prstGeom>
          <a:noFill/>
        </p:spPr>
        <p:txBody>
          <a:bodyPr wrap="none" rtlCol="0">
            <a:spAutoFit/>
          </a:bodyPr>
          <a:lstStyle/>
          <a:p>
            <a:r>
              <a:rPr lang="en-US" sz="6000" dirty="0">
                <a:solidFill>
                  <a:schemeClr val="bg1">
                    <a:lumMod val="50000"/>
                  </a:schemeClr>
                </a:solidFill>
                <a:latin typeface="Arial Black" panose="020B0A04020102020204" pitchFamily="34" charset="0"/>
              </a:rPr>
              <a:t>?</a:t>
            </a:r>
          </a:p>
        </p:txBody>
      </p:sp>
      <p:cxnSp>
        <p:nvCxnSpPr>
          <p:cNvPr id="19" name="Straight Arrow Connector 18"/>
          <p:cNvCxnSpPr/>
          <p:nvPr/>
        </p:nvCxnSpPr>
        <p:spPr>
          <a:xfrm flipH="1">
            <a:off x="2800350" y="26860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51837" y="1963470"/>
            <a:ext cx="299351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&lt;iframe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/chat”/&gt;</a:t>
            </a:r>
          </a:p>
        </p:txBody>
      </p:sp>
      <p:sp>
        <p:nvSpPr>
          <p:cNvPr id="6" name="Slide Number Placeholder 5">
            <a:extLst>
              <a:ext uri="{FF2B5EF4-FFF2-40B4-BE49-F238E27FC236}">
                <a16:creationId xmlns:a16="http://schemas.microsoft.com/office/drawing/2014/main" id="{7726D15C-4B78-1602-6235-5947F91ED09F}"/>
              </a:ext>
            </a:extLst>
          </p:cNvPr>
          <p:cNvSpPr>
            <a:spLocks noGrp="1"/>
          </p:cNvSpPr>
          <p:nvPr>
            <p:ph type="sldNum" sz="quarter" idx="12"/>
          </p:nvPr>
        </p:nvSpPr>
        <p:spPr/>
        <p:txBody>
          <a:bodyPr/>
          <a:lstStyle/>
          <a:p>
            <a:fld id="{C4C925CD-3B73-704E-9D46-B95362A7C6AC}" type="slidenum">
              <a:rPr lang="en-US" smtClean="0"/>
              <a:t>18</a:t>
            </a:fld>
            <a:endParaRPr lang="en-US"/>
          </a:p>
        </p:txBody>
      </p:sp>
    </p:spTree>
    <p:extLst>
      <p:ext uri="{BB962C8B-B14F-4D97-AF65-F5344CB8AC3E}">
        <p14:creationId xmlns:p14="http://schemas.microsoft.com/office/powerpoint/2010/main" val="381018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r>
              <a:rPr lang="en-US" dirty="0" err="1"/>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13924"/>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713559" y="910332"/>
            <a:ext cx="1175322" cy="300082"/>
          </a:xfrm>
          <a:prstGeom prst="rect">
            <a:avLst/>
          </a:prstGeom>
          <a:noFill/>
        </p:spPr>
        <p:txBody>
          <a:bodyPr wrap="none" rtlCol="0">
            <a:spAutoFit/>
          </a:bodyPr>
          <a:lstStyle/>
          <a:p>
            <a:r>
              <a:rPr lang="en-US" sz="1350" dirty="0">
                <a:solidFill>
                  <a:schemeClr val="accent2">
                    <a:lumMod val="50000"/>
                  </a:schemeClr>
                </a:solidFill>
              </a:rPr>
              <a:t>facebook.com</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7428" y="3189138"/>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1972252"/>
            <a:ext cx="457470" cy="457470"/>
          </a:xfrm>
          <a:prstGeom prst="rect">
            <a:avLst/>
          </a:prstGeom>
        </p:spPr>
      </p:pic>
      <p:cxnSp>
        <p:nvCxnSpPr>
          <p:cNvPr id="16" name="Straight Arrow Connector 15"/>
          <p:cNvCxnSpPr/>
          <p:nvPr/>
        </p:nvCxnSpPr>
        <p:spPr>
          <a:xfrm flipH="1">
            <a:off x="2800350" y="26860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1837" y="1963470"/>
            <a:ext cx="299351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&lt;iframe </a:t>
            </a:r>
            <a:r>
              <a:rPr lang="en-US" sz="1350" dirty="0" err="1">
                <a:solidFill>
                  <a:schemeClr val="accent1"/>
                </a:solidFill>
              </a:rPr>
              <a:t>src</a:t>
            </a:r>
            <a:r>
              <a:rPr lang="en-US" sz="1350" dirty="0">
                <a:solidFill>
                  <a:schemeClr val="accent1"/>
                </a:solidFill>
              </a:rPr>
              <a:t>=“https://</a:t>
            </a:r>
            <a:r>
              <a:rPr lang="en-US" sz="1350" dirty="0" err="1">
                <a:solidFill>
                  <a:srgbClr val="C00000"/>
                </a:solidFill>
              </a:rPr>
              <a:t>gmail.com</a:t>
            </a:r>
            <a:r>
              <a:rPr lang="en-US" sz="1350" dirty="0">
                <a:solidFill>
                  <a:schemeClr val="accent1"/>
                </a:solidFill>
              </a:rPr>
              <a:t>/chat”/&gt;</a:t>
            </a:r>
          </a:p>
        </p:txBody>
      </p:sp>
      <p:cxnSp>
        <p:nvCxnSpPr>
          <p:cNvPr id="19" name="Straight Arrow Connector 18"/>
          <p:cNvCxnSpPr/>
          <p:nvPr/>
        </p:nvCxnSpPr>
        <p:spPr>
          <a:xfrm>
            <a:off x="2800350" y="332149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15491" y="2809583"/>
            <a:ext cx="1556580"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/chat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699652" y="47434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51837" y="3378640"/>
            <a:ext cx="2815916" cy="1200329"/>
          </a:xfrm>
          <a:prstGeom prst="rect">
            <a:avLst/>
          </a:prstGeom>
          <a:noFill/>
          <a:ln>
            <a:solidFill>
              <a:srgbClr val="C00000"/>
            </a:solidFill>
          </a:ln>
        </p:spPr>
        <p:txBody>
          <a:bodyPr wrap="square" rtlCol="0">
            <a:spAutoFit/>
          </a:bodyPr>
          <a:lstStyle/>
          <a:p>
            <a:r>
              <a:rPr sz="1200"/>
              <a:t>HTTP/1.1 200 OK</a:t>
            </a:r>
            <a:br>
              <a:rPr sz="1200"/>
            </a:br>
            <a:r>
              <a:rPr sz="1200"/>
              <a:t>…</a:t>
            </a:r>
            <a:br>
              <a:rPr sz="1200"/>
            </a:br>
            <a:r>
              <a:rPr sz="1200"/>
              <a:t>&lt;script&gt;</a:t>
            </a:r>
            <a:br>
              <a:rPr sz="1200"/>
            </a:br>
            <a:r>
              <a:rPr sz="1200"/>
              <a:t>$.get(‘https://gmail.com/chat.json/’,</a:t>
            </a:r>
            <a:br>
              <a:rPr sz="1200"/>
            </a:br>
            <a:r>
              <a:rPr sz="1200"/>
              <a:t>    { alert(data); });</a:t>
            </a:r>
            <a:br>
              <a:rPr sz="1200"/>
            </a:br>
            <a:r>
              <a:rPr sz="1200"/>
              <a:t>&lt;/script&gt;</a:t>
            </a:r>
          </a:p>
        </p:txBody>
      </p:sp>
      <p:sp>
        <p:nvSpPr>
          <p:cNvPr id="29" name="TextBox 28"/>
          <p:cNvSpPr txBox="1"/>
          <p:nvPr/>
        </p:nvSpPr>
        <p:spPr>
          <a:xfrm>
            <a:off x="1363457" y="2012441"/>
            <a:ext cx="2470838" cy="461665"/>
          </a:xfrm>
          <a:prstGeom prst="rect">
            <a:avLst/>
          </a:prstGeom>
          <a:noFill/>
          <a:ln>
            <a:solidFill>
              <a:srgbClr val="C00000"/>
            </a:solidFill>
          </a:ln>
        </p:spPr>
        <p:txBody>
          <a:bodyPr wrap="square" rtlCol="0">
            <a:spAutoFit/>
          </a:bodyPr>
          <a:lstStyle/>
          <a:p>
            <a:r>
              <a:rPr sz="1200" dirty="0"/>
              <a:t>$.get(‘https://</a:t>
            </a:r>
            <a:r>
              <a:rPr sz="1200" dirty="0" err="1"/>
              <a:t>gmail.com</a:t>
            </a:r>
            <a:r>
              <a:rPr sz="1200" dirty="0"/>
              <a:t>/</a:t>
            </a:r>
            <a:r>
              <a:rPr sz="1200" dirty="0" err="1"/>
              <a:t>chat.json</a:t>
            </a:r>
            <a:r>
              <a:rPr sz="1200" dirty="0"/>
              <a:t>’,</a:t>
            </a:r>
            <a:br>
              <a:rPr sz="1200" dirty="0"/>
            </a:br>
            <a:r>
              <a:rPr sz="1200" dirty="0"/>
              <a:t>    { alert(data); })</a:t>
            </a:r>
          </a:p>
        </p:txBody>
      </p:sp>
      <p:sp>
        <p:nvSpPr>
          <p:cNvPr id="31" name="Rectangle 30"/>
          <p:cNvSpPr/>
          <p:nvPr/>
        </p:nvSpPr>
        <p:spPr>
          <a:xfrm>
            <a:off x="1215461" y="1640926"/>
            <a:ext cx="2663950" cy="9144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7997" y="1485900"/>
            <a:ext cx="322937" cy="322937"/>
          </a:xfrm>
          <a:prstGeom prst="rect">
            <a:avLst/>
          </a:prstGeom>
        </p:spPr>
      </p:pic>
      <p:sp>
        <p:nvSpPr>
          <p:cNvPr id="33" name="TextBox 32"/>
          <p:cNvSpPr txBox="1"/>
          <p:nvPr/>
        </p:nvSpPr>
        <p:spPr>
          <a:xfrm>
            <a:off x="1363457" y="2012441"/>
            <a:ext cx="2470838" cy="261610"/>
          </a:xfrm>
          <a:prstGeom prst="rect">
            <a:avLst/>
          </a:prstGeom>
          <a:noFill/>
          <a:ln>
            <a:solidFill>
              <a:srgbClr val="C00000"/>
            </a:solidFill>
          </a:ln>
        </p:spPr>
        <p:txBody>
          <a:bodyPr wrap="square" rtlCol="0">
            <a:spAutoFit/>
          </a:bodyPr>
          <a:lstStyle/>
          <a:p>
            <a:endParaRPr lang="en-US" sz="1050" dirty="0">
              <a:solidFill>
                <a:srgbClr val="C00000"/>
              </a:solidFill>
            </a:endParaRPr>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57300" y="1794460"/>
            <a:ext cx="363456" cy="363456"/>
          </a:xfrm>
          <a:prstGeom prst="rect">
            <a:avLst/>
          </a:prstGeom>
        </p:spPr>
      </p:pic>
      <p:sp>
        <p:nvSpPr>
          <p:cNvPr id="5" name="Slide Number Placeholder 4">
            <a:extLst>
              <a:ext uri="{FF2B5EF4-FFF2-40B4-BE49-F238E27FC236}">
                <a16:creationId xmlns:a16="http://schemas.microsoft.com/office/drawing/2014/main" id="{61271995-E206-1E2D-75F7-08B40654D4E8}"/>
              </a:ext>
            </a:extLst>
          </p:cNvPr>
          <p:cNvSpPr>
            <a:spLocks noGrp="1"/>
          </p:cNvSpPr>
          <p:nvPr>
            <p:ph type="sldNum" sz="quarter" idx="12"/>
          </p:nvPr>
        </p:nvSpPr>
        <p:spPr/>
        <p:txBody>
          <a:bodyPr/>
          <a:lstStyle/>
          <a:p>
            <a:fld id="{C4C925CD-3B73-704E-9D46-B95362A7C6AC}" type="slidenum">
              <a:rPr lang="en-US" smtClean="0"/>
              <a:t>19</a:t>
            </a:fld>
            <a:endParaRPr lang="en-US"/>
          </a:p>
        </p:txBody>
      </p:sp>
    </p:spTree>
    <p:extLst>
      <p:ext uri="{BB962C8B-B14F-4D97-AF65-F5344CB8AC3E}">
        <p14:creationId xmlns:p14="http://schemas.microsoft.com/office/powerpoint/2010/main" val="341342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524000"/>
            <a:ext cx="6858000" cy="2090543"/>
          </a:xfrm>
          <a:prstGeom prst="rect">
            <a:avLst/>
          </a:prstGeom>
        </p:spPr>
      </p:pic>
      <p:sp>
        <p:nvSpPr>
          <p:cNvPr id="2" name="Slide Number Placeholder 1">
            <a:extLst>
              <a:ext uri="{FF2B5EF4-FFF2-40B4-BE49-F238E27FC236}">
                <a16:creationId xmlns:a16="http://schemas.microsoft.com/office/drawing/2014/main" id="{501C30BD-904E-7CCC-6FC9-BBF80AF459B3}"/>
              </a:ext>
            </a:extLst>
          </p:cNvPr>
          <p:cNvSpPr>
            <a:spLocks noGrp="1"/>
          </p:cNvSpPr>
          <p:nvPr>
            <p:ph type="sldNum" sz="quarter" idx="12"/>
          </p:nvPr>
        </p:nvSpPr>
        <p:spPr/>
        <p:txBody>
          <a:bodyPr/>
          <a:lstStyle/>
          <a:p>
            <a:fld id="{C4C925CD-3B73-704E-9D46-B95362A7C6AC}" type="slidenum">
              <a:rPr lang="en-US" smtClean="0"/>
              <a:t>2</a:t>
            </a:fld>
            <a:endParaRPr lang="en-US"/>
          </a:p>
        </p:txBody>
      </p:sp>
    </p:spTree>
    <p:extLst>
      <p:ext uri="{BB962C8B-B14F-4D97-AF65-F5344CB8AC3E}">
        <p14:creationId xmlns:p14="http://schemas.microsoft.com/office/powerpoint/2010/main" val="1650008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4" name="TextBox 3"/>
          <p:cNvSpPr txBox="1"/>
          <p:nvPr/>
        </p:nvSpPr>
        <p:spPr>
          <a:xfrm>
            <a:off x="4400551" y="1085850"/>
            <a:ext cx="3494867"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dirty="0" err="1">
                <a:latin typeface="Consolas" panose="020B0609020204030204" pitchFamily="49" charset="0"/>
                <a:cs typeface="Consolas" panose="020B0609020204030204" pitchFamily="49" charset="0"/>
              </a:rPr>
              <a:t>ls</a:t>
            </a:r>
            <a:r>
              <a:rPr lang="en-US" sz="1350" dirty="0">
                <a:latin typeface="Consolas" panose="020B0609020204030204" pitchFamily="49" charset="0"/>
                <a:cs typeface="Consolas" panose="020B0609020204030204" pitchFamily="49" charset="0"/>
              </a:rPr>
              <a:t> ” . $_GET[“path”]);</a:t>
            </a:r>
          </a:p>
        </p:txBody>
      </p:sp>
      <p:pic>
        <p:nvPicPr>
          <p:cNvPr id="6"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15490" y="2037040"/>
            <a:ext cx="2659382"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/?path=</a:t>
            </a:r>
            <a:r>
              <a:rPr lang="en-US" sz="1350" dirty="0"/>
              <a:t>/home/user/ </a:t>
            </a:r>
            <a:r>
              <a:rPr lang="en-US" sz="1350" dirty="0">
                <a:solidFill>
                  <a:schemeClr val="accent3">
                    <a:lumMod val="75000"/>
                  </a:schemeClr>
                </a:solidFill>
              </a:rPr>
              <a:t>HTTP/1.1</a:t>
            </a:r>
            <a:endParaRPr lang="en-US" sz="1350" dirty="0">
              <a:solidFill>
                <a:srgbClr val="C00000"/>
              </a:solidFill>
            </a:endParaRPr>
          </a:p>
        </p:txBody>
      </p:sp>
      <p:cxnSp>
        <p:nvCxnSpPr>
          <p:cNvPr id="10" name="Straight Arrow Connector 9"/>
          <p:cNvCxnSpPr/>
          <p:nvPr/>
        </p:nvCxnSpPr>
        <p:spPr>
          <a:xfrm flipH="1">
            <a:off x="2827362" y="38862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972051" y="2529752"/>
            <a:ext cx="1378583" cy="1338828"/>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Desktop</a:t>
            </a:r>
          </a:p>
          <a:p>
            <a:r>
              <a:rPr lang="en-US" sz="1350" dirty="0"/>
              <a:t>Documents</a:t>
            </a:r>
          </a:p>
          <a:p>
            <a:r>
              <a:rPr lang="en-US" sz="1350" dirty="0"/>
              <a:t>Music</a:t>
            </a:r>
          </a:p>
          <a:p>
            <a:r>
              <a:rPr lang="en-US" sz="1350" dirty="0"/>
              <a:t>Pictures</a:t>
            </a:r>
          </a:p>
        </p:txBody>
      </p:sp>
      <p:sp>
        <p:nvSpPr>
          <p:cNvPr id="3" name="Slide Number Placeholder 2">
            <a:extLst>
              <a:ext uri="{FF2B5EF4-FFF2-40B4-BE49-F238E27FC236}">
                <a16:creationId xmlns:a16="http://schemas.microsoft.com/office/drawing/2014/main" id="{69A9D698-EC32-BDFC-AF95-6F0505A1D835}"/>
              </a:ext>
            </a:extLst>
          </p:cNvPr>
          <p:cNvSpPr>
            <a:spLocks noGrp="1"/>
          </p:cNvSpPr>
          <p:nvPr>
            <p:ph type="sldNum" sz="quarter" idx="12"/>
          </p:nvPr>
        </p:nvSpPr>
        <p:spPr/>
        <p:txBody>
          <a:bodyPr/>
          <a:lstStyle/>
          <a:p>
            <a:fld id="{C4C925CD-3B73-704E-9D46-B95362A7C6AC}" type="slidenum">
              <a:rPr lang="en-US" smtClean="0"/>
              <a:t>20</a:t>
            </a:fld>
            <a:endParaRPr lang="en-US"/>
          </a:p>
        </p:txBody>
      </p:sp>
    </p:spTree>
    <p:extLst>
      <p:ext uri="{BB962C8B-B14F-4D97-AF65-F5344CB8AC3E}">
        <p14:creationId xmlns:p14="http://schemas.microsoft.com/office/powerpoint/2010/main" val="1884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4" name="TextBox 3"/>
          <p:cNvSpPr txBox="1"/>
          <p:nvPr/>
        </p:nvSpPr>
        <p:spPr>
          <a:xfrm>
            <a:off x="4400551" y="1085850"/>
            <a:ext cx="3494867"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dirty="0" err="1">
                <a:latin typeface="Consolas" panose="020B0609020204030204" pitchFamily="49" charset="0"/>
                <a:cs typeface="Consolas" panose="020B0609020204030204" pitchFamily="49" charset="0"/>
              </a:rPr>
              <a:t>ls</a:t>
            </a:r>
            <a:r>
              <a:rPr lang="en-US" sz="1350" dirty="0">
                <a:latin typeface="Consolas" panose="020B0609020204030204" pitchFamily="49" charset="0"/>
                <a:cs typeface="Consolas" panose="020B0609020204030204" pitchFamily="49" charset="0"/>
              </a:rPr>
              <a:t> ” . $_GET[“path”]);</a:t>
            </a:r>
          </a:p>
        </p:txBody>
      </p:sp>
      <p:pic>
        <p:nvPicPr>
          <p:cNvPr id="6"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15491" y="2037040"/>
            <a:ext cx="2481449"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/?path=</a:t>
            </a:r>
            <a:r>
              <a:rPr lang="en-US" sz="1350" dirty="0"/>
              <a:t>$(</a:t>
            </a:r>
            <a:r>
              <a:rPr lang="en-US" sz="1350" dirty="0" err="1"/>
              <a:t>rm</a:t>
            </a:r>
            <a:r>
              <a:rPr lang="en-US" sz="1350" dirty="0"/>
              <a:t> –</a:t>
            </a:r>
            <a:r>
              <a:rPr lang="en-US" sz="1350" dirty="0" err="1"/>
              <a:t>rf</a:t>
            </a:r>
            <a:r>
              <a:rPr lang="en-US" sz="1350" dirty="0"/>
              <a:t> /) </a:t>
            </a:r>
            <a:r>
              <a:rPr lang="en-US" sz="1350" dirty="0">
                <a:solidFill>
                  <a:schemeClr val="accent3">
                    <a:lumMod val="75000"/>
                  </a:schemeClr>
                </a:solidFill>
              </a:rPr>
              <a:t>HTTP/1.1</a:t>
            </a:r>
            <a:endParaRPr lang="en-US" sz="1350" dirty="0">
              <a:solidFill>
                <a:srgbClr val="C00000"/>
              </a:solidFill>
            </a:endParaRPr>
          </a:p>
        </p:txBody>
      </p:sp>
      <p:pic>
        <p:nvPicPr>
          <p:cNvPr id="3074" name="Picture 2" descr="C:\Documents and Settings\Eric\Local Settings\Temporary Internet Files\Content.IE5\J3WCMIIA\hourglass[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46059" y="2598640"/>
            <a:ext cx="642938" cy="642938"/>
          </a:xfrm>
          <a:prstGeom prst="rect">
            <a:avLst/>
          </a:prstGeom>
          <a:noFill/>
          <a:extLst>
            <a:ext uri="{909E8E84-426E-40dd-AFC4-6F175D3DCCD1}">
              <a14:hiddenFill xmlns="" xmlns:a14="http://schemas.microsoft.com/office/drawing/2010/main">
                <a:solidFill>
                  <a:srgbClr val="FFFFFF"/>
                </a:solidFill>
              </a14:hiddenFill>
            </a:ext>
          </a:extLst>
        </p:spPr>
      </p:pic>
      <p:pic>
        <p:nvPicPr>
          <p:cNvPr id="3076" name="Picture 4" descr="C:\Documents and Settings\Eric\Local Settings\Temporary Internet Files\Content.IE5\VS4ZJVU9\poof[1].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963" y="1930699"/>
            <a:ext cx="1778794" cy="133588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3" descr="C:\Documents and Settings\Eric\Local Settings\Temporary Internet Files\Content.IE5\J3WCMIIA\MC900349121[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455183" y="2598639"/>
            <a:ext cx="545067"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4114800" y="3486150"/>
            <a:ext cx="3021981"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b="1" dirty="0" err="1">
                <a:latin typeface="Consolas" panose="020B0609020204030204" pitchFamily="49" charset="0"/>
                <a:cs typeface="Consolas" panose="020B0609020204030204" pitchFamily="49" charset="0"/>
              </a:rPr>
              <a:t>ls</a:t>
            </a:r>
            <a:r>
              <a:rPr lang="en-US" sz="1350" b="1" dirty="0">
                <a:latin typeface="Consolas" panose="020B0609020204030204" pitchFamily="49" charset="0"/>
                <a:cs typeface="Consolas" panose="020B0609020204030204" pitchFamily="49" charset="0"/>
              </a:rPr>
              <a:t> </a:t>
            </a:r>
            <a:r>
              <a:rPr lang="en-US" sz="1350" b="1" dirty="0">
                <a:solidFill>
                  <a:srgbClr val="FF0000"/>
                </a:solidFill>
                <a:latin typeface="Consolas" panose="020B0609020204030204" pitchFamily="49" charset="0"/>
                <a:cs typeface="Consolas" panose="020B0609020204030204" pitchFamily="49" charset="0"/>
              </a:rPr>
              <a:t>$(</a:t>
            </a:r>
            <a:r>
              <a:rPr lang="en-US" sz="1350" b="1" dirty="0" err="1">
                <a:solidFill>
                  <a:srgbClr val="FF0000"/>
                </a:solidFill>
                <a:latin typeface="Consolas" panose="020B0609020204030204" pitchFamily="49" charset="0"/>
                <a:cs typeface="Consolas" panose="020B0609020204030204" pitchFamily="49" charset="0"/>
              </a:rPr>
              <a:t>rm</a:t>
            </a:r>
            <a:r>
              <a:rPr lang="en-US" sz="1350" b="1" dirty="0">
                <a:solidFill>
                  <a:srgbClr val="FF0000"/>
                </a:solidFill>
                <a:latin typeface="Consolas" panose="020B0609020204030204" pitchFamily="49" charset="0"/>
                <a:cs typeface="Consolas" panose="020B0609020204030204" pitchFamily="49" charset="0"/>
              </a:rPr>
              <a:t> –</a:t>
            </a:r>
            <a:r>
              <a:rPr lang="en-US" sz="1350" b="1" dirty="0" err="1">
                <a:solidFill>
                  <a:srgbClr val="FF0000"/>
                </a:solidFill>
                <a:latin typeface="Consolas" panose="020B0609020204030204" pitchFamily="49" charset="0"/>
                <a:cs typeface="Consolas" panose="020B0609020204030204" pitchFamily="49" charset="0"/>
              </a:rPr>
              <a:t>rf</a:t>
            </a:r>
            <a:r>
              <a:rPr lang="en-US" sz="1350" b="1" dirty="0">
                <a:solidFill>
                  <a:srgbClr val="FF0000"/>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p>
        </p:txBody>
      </p:sp>
      <p:sp>
        <p:nvSpPr>
          <p:cNvPr id="3" name="Slide Number Placeholder 2">
            <a:extLst>
              <a:ext uri="{FF2B5EF4-FFF2-40B4-BE49-F238E27FC236}">
                <a16:creationId xmlns:a16="http://schemas.microsoft.com/office/drawing/2014/main" id="{A5282E62-B31C-BE1F-3477-A543194A28B5}"/>
              </a:ext>
            </a:extLst>
          </p:cNvPr>
          <p:cNvSpPr>
            <a:spLocks noGrp="1"/>
          </p:cNvSpPr>
          <p:nvPr>
            <p:ph type="sldNum" sz="quarter" idx="12"/>
          </p:nvPr>
        </p:nvSpPr>
        <p:spPr/>
        <p:txBody>
          <a:bodyPr/>
          <a:lstStyle/>
          <a:p>
            <a:fld id="{C4C925CD-3B73-704E-9D46-B95362A7C6AC}" type="slidenum">
              <a:rPr lang="en-US" smtClean="0"/>
              <a:t>21</a:t>
            </a:fld>
            <a:endParaRPr lang="en-US"/>
          </a:p>
        </p:txBody>
      </p:sp>
    </p:spTree>
    <p:extLst>
      <p:ext uri="{BB962C8B-B14F-4D97-AF65-F5344CB8AC3E}">
        <p14:creationId xmlns:p14="http://schemas.microsoft.com/office/powerpoint/2010/main" val="40749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Injection</a:t>
            </a:r>
          </a:p>
        </p:txBody>
      </p:sp>
      <p:sp>
        <p:nvSpPr>
          <p:cNvPr id="3" name="Content Placeholder 2"/>
          <p:cNvSpPr>
            <a:spLocks noGrp="1"/>
          </p:cNvSpPr>
          <p:nvPr>
            <p:ph idx="1"/>
          </p:nvPr>
        </p:nvSpPr>
        <p:spPr/>
        <p:txBody>
          <a:bodyPr>
            <a:normAutofit lnSpcReduction="10000"/>
          </a:bodyPr>
          <a:lstStyle/>
          <a:p>
            <a:r>
              <a:rPr lang="en-US" dirty="0"/>
              <a:t>Confusing </a:t>
            </a:r>
            <a:r>
              <a:rPr lang="en-US" b="1" dirty="0"/>
              <a:t>Data</a:t>
            </a:r>
            <a:r>
              <a:rPr lang="en-US" dirty="0"/>
              <a:t> and </a:t>
            </a:r>
            <a:r>
              <a:rPr lang="en-US" b="1" dirty="0"/>
              <a:t>Code</a:t>
            </a:r>
          </a:p>
          <a:p>
            <a:pPr lvl="1"/>
            <a:r>
              <a:rPr lang="en-US" dirty="0"/>
              <a:t>Programmer thought user</a:t>
            </a:r>
            <a:br>
              <a:rPr lang="en-US" dirty="0"/>
            </a:br>
            <a:r>
              <a:rPr lang="en-US" dirty="0"/>
              <a:t>would supply data,</a:t>
            </a:r>
            <a:br>
              <a:rPr lang="en-US" dirty="0"/>
            </a:br>
            <a:r>
              <a:rPr lang="en-US" dirty="0"/>
              <a:t>but instead got (and unintentionally executed) code</a:t>
            </a:r>
          </a:p>
          <a:p>
            <a:r>
              <a:rPr lang="en-US" dirty="0"/>
              <a:t>Common and dangerous class of vulnerabilities</a:t>
            </a:r>
          </a:p>
          <a:p>
            <a:pPr lvl="1"/>
            <a:r>
              <a:rPr lang="en-US" dirty="0"/>
              <a:t>Shell Injection</a:t>
            </a:r>
          </a:p>
          <a:p>
            <a:pPr lvl="1"/>
            <a:r>
              <a:rPr lang="en-US" dirty="0"/>
              <a:t>SQL Injection</a:t>
            </a:r>
          </a:p>
          <a:p>
            <a:pPr lvl="1"/>
            <a:r>
              <a:rPr lang="en-US" dirty="0"/>
              <a:t>Cross-Site Scripting (XSS)</a:t>
            </a:r>
          </a:p>
          <a:p>
            <a:pPr lvl="1"/>
            <a:r>
              <a:rPr lang="en-US" dirty="0"/>
              <a:t>Control-flow Hijacking (Buffer overflows)</a:t>
            </a:r>
          </a:p>
        </p:txBody>
      </p:sp>
      <p:sp>
        <p:nvSpPr>
          <p:cNvPr id="5" name="TextBox 4"/>
          <p:cNvSpPr txBox="1"/>
          <p:nvPr/>
        </p:nvSpPr>
        <p:spPr>
          <a:xfrm>
            <a:off x="4857750" y="971550"/>
            <a:ext cx="3021981"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system(“</a:t>
            </a:r>
            <a:r>
              <a:rPr lang="en-US" sz="1350" b="1" dirty="0" err="1">
                <a:latin typeface="Consolas" panose="020B0609020204030204" pitchFamily="49" charset="0"/>
                <a:cs typeface="Consolas" panose="020B0609020204030204" pitchFamily="49" charset="0"/>
              </a:rPr>
              <a:t>ls</a:t>
            </a:r>
            <a:r>
              <a:rPr lang="en-US" sz="1350" b="1" dirty="0">
                <a:latin typeface="Consolas" panose="020B0609020204030204" pitchFamily="49" charset="0"/>
                <a:cs typeface="Consolas" panose="020B0609020204030204" pitchFamily="49" charset="0"/>
              </a:rPr>
              <a:t> </a:t>
            </a:r>
            <a:r>
              <a:rPr lang="en-US" sz="1350" b="1" dirty="0">
                <a:solidFill>
                  <a:srgbClr val="FF0000"/>
                </a:solidFill>
                <a:latin typeface="Consolas" panose="020B0609020204030204" pitchFamily="49" charset="0"/>
                <a:cs typeface="Consolas" panose="020B0609020204030204" pitchFamily="49" charset="0"/>
              </a:rPr>
              <a:t>$(</a:t>
            </a:r>
            <a:r>
              <a:rPr lang="en-US" sz="1350" b="1" dirty="0" err="1">
                <a:solidFill>
                  <a:srgbClr val="FF0000"/>
                </a:solidFill>
                <a:latin typeface="Consolas" panose="020B0609020204030204" pitchFamily="49" charset="0"/>
                <a:cs typeface="Consolas" panose="020B0609020204030204" pitchFamily="49" charset="0"/>
              </a:rPr>
              <a:t>rm</a:t>
            </a:r>
            <a:r>
              <a:rPr lang="en-US" sz="1350" b="1" dirty="0">
                <a:solidFill>
                  <a:srgbClr val="FF0000"/>
                </a:solidFill>
                <a:latin typeface="Consolas" panose="020B0609020204030204" pitchFamily="49" charset="0"/>
                <a:cs typeface="Consolas" panose="020B0609020204030204" pitchFamily="49" charset="0"/>
              </a:rPr>
              <a:t> –</a:t>
            </a:r>
            <a:r>
              <a:rPr lang="en-US" sz="1350" b="1" dirty="0" err="1">
                <a:solidFill>
                  <a:srgbClr val="FF0000"/>
                </a:solidFill>
                <a:latin typeface="Consolas" panose="020B0609020204030204" pitchFamily="49" charset="0"/>
                <a:cs typeface="Consolas" panose="020B0609020204030204" pitchFamily="49" charset="0"/>
              </a:rPr>
              <a:t>rf</a:t>
            </a:r>
            <a:r>
              <a:rPr lang="en-US" sz="1350" b="1" dirty="0">
                <a:solidFill>
                  <a:srgbClr val="FF0000"/>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p>
        </p:txBody>
      </p:sp>
      <p:pic>
        <p:nvPicPr>
          <p:cNvPr id="6" name="Picture 13" descr="C:\Documents and Settings\Eric\Local Settings\Temporary Internet Files\Content.IE5\J3WCMIIA\MC90034912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686550" y="914400"/>
            <a:ext cx="545067"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4FE4BA-A729-B4A8-80F3-F5A1339F7A61}"/>
              </a:ext>
            </a:extLst>
          </p:cNvPr>
          <p:cNvSpPr>
            <a:spLocks noGrp="1"/>
          </p:cNvSpPr>
          <p:nvPr>
            <p:ph type="sldNum" sz="quarter" idx="12"/>
          </p:nvPr>
        </p:nvSpPr>
        <p:spPr/>
        <p:txBody>
          <a:bodyPr/>
          <a:lstStyle/>
          <a:p>
            <a:fld id="{C4C925CD-3B73-704E-9D46-B95362A7C6AC}" type="slidenum">
              <a:rPr lang="en-US" smtClean="0"/>
              <a:t>22</a:t>
            </a:fld>
            <a:endParaRPr lang="en-US"/>
          </a:p>
        </p:txBody>
      </p:sp>
    </p:spTree>
    <p:extLst>
      <p:ext uri="{BB962C8B-B14F-4D97-AF65-F5344CB8AC3E}">
        <p14:creationId xmlns:p14="http://schemas.microsoft.com/office/powerpoint/2010/main" val="3847961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Structured Query Language</a:t>
            </a:r>
          </a:p>
        </p:txBody>
      </p:sp>
      <p:sp>
        <p:nvSpPr>
          <p:cNvPr id="3" name="Content Placeholder 2"/>
          <p:cNvSpPr>
            <a:spLocks noGrp="1"/>
          </p:cNvSpPr>
          <p:nvPr>
            <p:ph idx="1"/>
          </p:nvPr>
        </p:nvSpPr>
        <p:spPr/>
        <p:txBody>
          <a:bodyPr>
            <a:normAutofit/>
          </a:bodyPr>
          <a:lstStyle/>
          <a:p>
            <a:r>
              <a:rPr lang="en-US" dirty="0"/>
              <a:t>Language to ask (“query”) databases questions:</a:t>
            </a:r>
          </a:p>
          <a:p>
            <a:pPr lvl="1"/>
            <a:endParaRPr lang="en-US" dirty="0"/>
          </a:p>
          <a:p>
            <a:pPr lvl="1"/>
            <a:r>
              <a:rPr lang="en-US" dirty="0"/>
              <a:t>How many users live in Chicago?</a:t>
            </a:r>
            <a:endParaRPr lang="en-US" sz="1650" dirty="0">
              <a:latin typeface="Consolas" panose="020B0609020204030204" pitchFamily="49" charset="0"/>
              <a:cs typeface="Consolas" panose="020B0609020204030204" pitchFamily="49" charset="0"/>
            </a:endParaRPr>
          </a:p>
          <a:p>
            <a:pPr marL="445770" lvl="2" indent="0">
              <a:buNone/>
            </a:pPr>
            <a:r>
              <a:rPr lang="en-US" sz="1350" dirty="0">
                <a:latin typeface="Consolas" panose="020B0609020204030204" pitchFamily="49" charset="0"/>
                <a:cs typeface="Consolas" panose="020B0609020204030204" pitchFamily="49" charset="0"/>
              </a:rPr>
              <a:t>“SELECT COUNT(*) FROM `users` WHERE location = ‘Chicago’”</a:t>
            </a:r>
          </a:p>
          <a:p>
            <a:pPr marL="445770" lvl="2" indent="0">
              <a:buNone/>
            </a:pPr>
            <a:endParaRPr lang="en-US" sz="1350" dirty="0">
              <a:latin typeface="Consolas" panose="020B0609020204030204" pitchFamily="49" charset="0"/>
              <a:cs typeface="Consolas" panose="020B0609020204030204" pitchFamily="49" charset="0"/>
            </a:endParaRPr>
          </a:p>
          <a:p>
            <a:pPr lvl="1"/>
            <a:r>
              <a:rPr lang="en-US" dirty="0"/>
              <a:t>Is there a user with username “bob” and password “abc123”?</a:t>
            </a:r>
          </a:p>
          <a:p>
            <a:pPr marL="445770" lvl="2" indent="0">
              <a:buNone/>
            </a:pPr>
            <a:r>
              <a:rPr lang="en-US" sz="1400" dirty="0">
                <a:latin typeface="Consolas" panose="020B0609020204030204" pitchFamily="49" charset="0"/>
                <a:cs typeface="Consolas" panose="020B0609020204030204" pitchFamily="49" charset="0"/>
              </a:rPr>
              <a:t>“SELECT * FROM `users` WHERE username=‘bob’ and 	password=‘abc123’”</a:t>
            </a:r>
          </a:p>
          <a:p>
            <a:pPr marL="445770" lvl="2" indent="0">
              <a:buNone/>
            </a:pPr>
            <a:endParaRPr lang="en-US" dirty="0"/>
          </a:p>
          <a:p>
            <a:r>
              <a:rPr lang="en-US" dirty="0"/>
              <a:t>Attack!</a:t>
            </a:r>
            <a:endParaRPr lang="en-US" sz="1950" dirty="0"/>
          </a:p>
          <a:p>
            <a:pPr marL="445770" lvl="2" indent="0">
              <a:buNone/>
            </a:pPr>
            <a:r>
              <a:rPr lang="en-US" sz="1350" dirty="0">
                <a:latin typeface="Consolas" panose="020B0609020204030204" pitchFamily="49" charset="0"/>
                <a:cs typeface="Consolas" panose="020B0609020204030204" pitchFamily="49" charset="0"/>
              </a:rPr>
              <a:t>“DROP TABLE `users`”</a:t>
            </a:r>
          </a:p>
          <a:p>
            <a:pPr marL="445770" lvl="2" indent="0">
              <a:buNone/>
            </a:pPr>
            <a:endParaRPr lang="en-US" sz="1350" dirty="0">
              <a:latin typeface="Consolas" panose="020B0609020204030204" pitchFamily="49" charset="0"/>
              <a:cs typeface="Consolas" panose="020B0609020204030204" pitchFamily="49" charset="0"/>
            </a:endParaRPr>
          </a:p>
          <a:p>
            <a:pPr marL="445770" lvl="2" indent="0">
              <a:buNone/>
            </a:pPr>
            <a:endParaRPr lang="en-US" sz="1350" dirty="0">
              <a:latin typeface="Consolas" panose="020B0609020204030204" pitchFamily="49" charset="0"/>
              <a:cs typeface="Consolas" panose="020B0609020204030204" pitchFamily="49" charset="0"/>
            </a:endParaRPr>
          </a:p>
          <a:p>
            <a:pPr marL="445770" lvl="2" indent="0">
              <a:buNone/>
            </a:pPr>
            <a:endParaRPr lang="en-US" sz="13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FA3EC51-E15F-A6AB-7C9A-B4757AE19CD4}"/>
              </a:ext>
            </a:extLst>
          </p:cNvPr>
          <p:cNvSpPr>
            <a:spLocks noGrp="1"/>
          </p:cNvSpPr>
          <p:nvPr>
            <p:ph type="sldNum" sz="quarter" idx="12"/>
          </p:nvPr>
        </p:nvSpPr>
        <p:spPr/>
        <p:txBody>
          <a:bodyPr/>
          <a:lstStyle/>
          <a:p>
            <a:fld id="{C4C925CD-3B73-704E-9D46-B95362A7C6AC}" type="slidenum">
              <a:rPr lang="en-US" smtClean="0"/>
              <a:t>23</a:t>
            </a:fld>
            <a:endParaRPr lang="en-US"/>
          </a:p>
        </p:txBody>
      </p:sp>
    </p:spTree>
    <p:extLst>
      <p:ext uri="{BB962C8B-B14F-4D97-AF65-F5344CB8AC3E}">
        <p14:creationId xmlns:p14="http://schemas.microsoft.com/office/powerpoint/2010/main" val="1985585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3" name="Content Placeholder 2"/>
          <p:cNvSpPr>
            <a:spLocks noGrp="1"/>
          </p:cNvSpPr>
          <p:nvPr>
            <p:ph idx="1"/>
          </p:nvPr>
        </p:nvSpPr>
        <p:spPr>
          <a:xfrm>
            <a:off x="1485900" y="914400"/>
            <a:ext cx="6343650" cy="3703320"/>
          </a:xfrm>
        </p:spPr>
        <p:txBody>
          <a:bodyPr/>
          <a:lstStyle/>
          <a:p>
            <a:pPr marL="205740" lvl="2" indent="-205740">
              <a:spcBef>
                <a:spcPts val="450"/>
              </a:spcBef>
              <a:buClr>
                <a:schemeClr val="accent1"/>
              </a:buClr>
            </a:pPr>
            <a:r>
              <a:rPr lang="en-US" sz="2000" dirty="0">
                <a:latin typeface="+mj-lt"/>
                <a:cs typeface="Consolas" panose="020B0609020204030204" pitchFamily="49" charset="0"/>
              </a:rPr>
              <a:t>Consider an SQL query where the attacker chooses </a:t>
            </a:r>
            <a:r>
              <a:rPr lang="en-US" sz="2000" dirty="0">
                <a:solidFill>
                  <a:srgbClr val="00B0F0"/>
                </a:solidFill>
                <a:latin typeface="+mj-lt"/>
                <a:cs typeface="Consolas" panose="020B0609020204030204" pitchFamily="49" charset="0"/>
              </a:rPr>
              <a:t>$city</a:t>
            </a:r>
            <a:r>
              <a:rPr lang="en-US" sz="2000" dirty="0">
                <a:latin typeface="+mj-lt"/>
                <a:cs typeface="Consolas" panose="020B0609020204030204" pitchFamily="49" charset="0"/>
              </a:rPr>
              <a:t>:</a:t>
            </a:r>
          </a:p>
          <a:p>
            <a:pPr marL="0" lvl="2" indent="0">
              <a:spcBef>
                <a:spcPts val="450"/>
              </a:spcBef>
              <a:buClr>
                <a:schemeClr val="accent1"/>
              </a:buClr>
              <a:buNone/>
            </a:pPr>
            <a:endParaRPr lang="en-US" sz="1350" dirty="0">
              <a:latin typeface="+mj-lt"/>
              <a:cs typeface="Consolas" panose="020B0609020204030204" pitchFamily="49" charset="0"/>
            </a:endParaRPr>
          </a:p>
          <a:p>
            <a:pPr marL="0" lvl="2" indent="0">
              <a:spcBef>
                <a:spcPts val="450"/>
              </a:spcBef>
              <a:buClr>
                <a:schemeClr val="accent1"/>
              </a:buClr>
              <a:buNone/>
            </a:pPr>
            <a:endParaRPr lang="en-US" sz="1050" dirty="0">
              <a:cs typeface="Consolas" panose="020B0609020204030204" pitchFamily="49" charset="0"/>
            </a:endParaRPr>
          </a:p>
          <a:p>
            <a:pPr marL="0" lvl="2" indent="0">
              <a:spcBef>
                <a:spcPts val="450"/>
              </a:spcBef>
              <a:buClr>
                <a:schemeClr val="accent1"/>
              </a:buClr>
              <a:buNone/>
            </a:pPr>
            <a:r>
              <a:rPr lang="en-US" sz="1600" dirty="0">
                <a:latin typeface="Consolas" panose="020B0609020204030204" pitchFamily="49" charset="0"/>
                <a:cs typeface="Consolas" panose="020B0609020204030204" pitchFamily="49" charset="0"/>
              </a:rPr>
              <a:t>   SELECT * FROM `users` WHERE location=‘</a:t>
            </a:r>
            <a:r>
              <a:rPr lang="en-US" sz="1600" dirty="0">
                <a:solidFill>
                  <a:srgbClr val="00B0F0"/>
                </a:solidFill>
                <a:latin typeface="Consolas" panose="020B0609020204030204" pitchFamily="49" charset="0"/>
                <a:cs typeface="Consolas" panose="020B0609020204030204" pitchFamily="49" charset="0"/>
              </a:rPr>
              <a:t>$city</a:t>
            </a:r>
            <a:r>
              <a:rPr lang="en-US" sz="16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dirty="0">
              <a:latin typeface="+mj-lt"/>
              <a:cs typeface="Consolas" panose="020B0609020204030204" pitchFamily="49" charset="0"/>
            </a:endParaRPr>
          </a:p>
          <a:p>
            <a:pPr marL="0" lvl="2" indent="0">
              <a:spcBef>
                <a:spcPts val="450"/>
              </a:spcBef>
              <a:buClr>
                <a:schemeClr val="accent1"/>
              </a:buClr>
              <a:buNone/>
            </a:pPr>
            <a:endParaRPr lang="en-US" sz="1350" dirty="0">
              <a:latin typeface="+mj-lt"/>
              <a:cs typeface="Consolas" panose="020B0609020204030204" pitchFamily="49" charset="0"/>
            </a:endParaRPr>
          </a:p>
          <a:p>
            <a:pPr marL="205740" lvl="2" indent="-205740">
              <a:spcBef>
                <a:spcPts val="450"/>
              </a:spcBef>
              <a:buClr>
                <a:schemeClr val="accent1"/>
              </a:buClr>
            </a:pPr>
            <a:r>
              <a:rPr lang="en-US" sz="2000" dirty="0">
                <a:latin typeface="+mj-lt"/>
                <a:cs typeface="Consolas" panose="020B0609020204030204" pitchFamily="49" charset="0"/>
              </a:rPr>
              <a:t>What can an attacker do?</a:t>
            </a: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CF02B4B-20E5-4129-12CD-5CAEC2C1C23B}"/>
              </a:ext>
            </a:extLst>
          </p:cNvPr>
          <p:cNvSpPr>
            <a:spLocks noGrp="1"/>
          </p:cNvSpPr>
          <p:nvPr>
            <p:ph type="sldNum" sz="quarter" idx="12"/>
          </p:nvPr>
        </p:nvSpPr>
        <p:spPr/>
        <p:txBody>
          <a:bodyPr/>
          <a:lstStyle/>
          <a:p>
            <a:fld id="{C4C925CD-3B73-704E-9D46-B95362A7C6AC}" type="slidenum">
              <a:rPr lang="en-US" smtClean="0"/>
              <a:t>24</a:t>
            </a:fld>
            <a:endParaRPr lang="en-US"/>
          </a:p>
        </p:txBody>
      </p:sp>
    </p:spTree>
    <p:extLst>
      <p:ext uri="{BB962C8B-B14F-4D97-AF65-F5344CB8AC3E}">
        <p14:creationId xmlns:p14="http://schemas.microsoft.com/office/powerpoint/2010/main" val="1163782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a:t>
            </a:r>
          </a:p>
        </p:txBody>
      </p:sp>
      <p:sp>
        <p:nvSpPr>
          <p:cNvPr id="3" name="Content Placeholder 2"/>
          <p:cNvSpPr>
            <a:spLocks noGrp="1"/>
          </p:cNvSpPr>
          <p:nvPr>
            <p:ph idx="1"/>
          </p:nvPr>
        </p:nvSpPr>
        <p:spPr>
          <a:xfrm>
            <a:off x="457200" y="914400"/>
            <a:ext cx="7372350" cy="3703320"/>
          </a:xfrm>
        </p:spPr>
        <p:txBody>
          <a:bodyPr>
            <a:normAutofit fontScale="92500" lnSpcReduction="10000"/>
          </a:bodyPr>
          <a:lstStyle/>
          <a:p>
            <a:pPr marL="205740" lvl="2" indent="-205740">
              <a:spcBef>
                <a:spcPts val="450"/>
              </a:spcBef>
              <a:buClr>
                <a:schemeClr val="accent1"/>
              </a:buClr>
            </a:pPr>
            <a:r>
              <a:rPr lang="en-US" sz="2400" dirty="0">
                <a:latin typeface="+mj-lt"/>
                <a:cs typeface="Consolas" panose="020B0609020204030204" pitchFamily="49" charset="0"/>
              </a:rPr>
              <a:t>Consider an SQL query executing on a web server where the attacker chooses </a:t>
            </a:r>
            <a:r>
              <a:rPr lang="en-US" sz="2400" dirty="0">
                <a:solidFill>
                  <a:srgbClr val="00B0F0"/>
                </a:solidFill>
                <a:latin typeface="+mj-lt"/>
                <a:cs typeface="Consolas" panose="020B0609020204030204" pitchFamily="49" charset="0"/>
              </a:rPr>
              <a:t>$city</a:t>
            </a:r>
            <a:r>
              <a:rPr lang="en-US" sz="2400" dirty="0">
                <a:latin typeface="+mj-lt"/>
                <a:cs typeface="Consolas" panose="020B0609020204030204" pitchFamily="49" charset="0"/>
              </a:rPr>
              <a:t>:</a:t>
            </a:r>
          </a:p>
          <a:p>
            <a:pPr marL="0" lvl="2" indent="0">
              <a:spcBef>
                <a:spcPts val="450"/>
              </a:spcBef>
              <a:buClr>
                <a:schemeClr val="accent1"/>
              </a:buClr>
              <a:buNone/>
            </a:pPr>
            <a:endParaRPr lang="en-US" sz="1350" dirty="0">
              <a:latin typeface="+mj-lt"/>
              <a:cs typeface="Consolas" panose="020B0609020204030204" pitchFamily="49" charset="0"/>
            </a:endParaRPr>
          </a:p>
          <a:p>
            <a:pPr marL="0" lvl="2" indent="0">
              <a:spcBef>
                <a:spcPts val="450"/>
              </a:spcBef>
              <a:buClr>
                <a:schemeClr val="accent1"/>
              </a:buClr>
              <a:buNone/>
            </a:pPr>
            <a:endParaRPr lang="en-US" sz="1050" dirty="0">
              <a:cs typeface="Consolas" panose="020B0609020204030204" pitchFamily="49" charset="0"/>
            </a:endParaRPr>
          </a:p>
          <a:p>
            <a:pPr marL="0" lvl="2" indent="0">
              <a:spcBef>
                <a:spcPts val="450"/>
              </a:spcBef>
              <a:buClr>
                <a:schemeClr val="accent1"/>
              </a:buClr>
              <a:buNone/>
            </a:pPr>
            <a:r>
              <a:rPr lang="en-US" sz="1600" dirty="0">
                <a:latin typeface="Consolas" panose="020B0609020204030204" pitchFamily="49" charset="0"/>
                <a:cs typeface="Consolas" panose="020B0609020204030204" pitchFamily="49" charset="0"/>
              </a:rPr>
              <a:t>   SELECT * FROM `users` WHERE location=‘</a:t>
            </a:r>
            <a:r>
              <a:rPr lang="en-US" sz="1600" dirty="0">
                <a:solidFill>
                  <a:srgbClr val="00B0F0"/>
                </a:solidFill>
                <a:latin typeface="Consolas" panose="020B0609020204030204" pitchFamily="49" charset="0"/>
                <a:cs typeface="Consolas" panose="020B0609020204030204" pitchFamily="49" charset="0"/>
              </a:rPr>
              <a:t>$city</a:t>
            </a:r>
            <a:r>
              <a:rPr lang="en-US" sz="16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dirty="0">
              <a:latin typeface="+mj-lt"/>
              <a:cs typeface="Consolas" panose="020B0609020204030204" pitchFamily="49" charset="0"/>
            </a:endParaRPr>
          </a:p>
          <a:p>
            <a:pPr marL="0" lvl="2" indent="0">
              <a:spcBef>
                <a:spcPts val="450"/>
              </a:spcBef>
              <a:buClr>
                <a:schemeClr val="accent1"/>
              </a:buClr>
              <a:buNone/>
            </a:pPr>
            <a:endParaRPr lang="en-US" sz="1350" dirty="0">
              <a:latin typeface="+mj-lt"/>
              <a:cs typeface="Consolas" panose="020B0609020204030204" pitchFamily="49" charset="0"/>
            </a:endParaRPr>
          </a:p>
          <a:p>
            <a:pPr marL="205740" lvl="2" indent="-205740">
              <a:spcBef>
                <a:spcPts val="450"/>
              </a:spcBef>
              <a:buClr>
                <a:schemeClr val="accent1"/>
              </a:buClr>
            </a:pPr>
            <a:r>
              <a:rPr lang="en-US" sz="2600" dirty="0">
                <a:latin typeface="+mj-lt"/>
                <a:cs typeface="Consolas" panose="020B0609020204030204" pitchFamily="49" charset="0"/>
              </a:rPr>
              <a:t>What can an attacker do?</a:t>
            </a:r>
          </a:p>
          <a:p>
            <a:pPr marL="205740" lvl="2" indent="-205740">
              <a:spcBef>
                <a:spcPts val="450"/>
              </a:spcBef>
              <a:buClr>
                <a:schemeClr val="accent1"/>
              </a:buClr>
            </a:pPr>
            <a:endParaRPr lang="en-US" sz="1350" dirty="0">
              <a:latin typeface="+mj-lt"/>
              <a:cs typeface="Consolas" panose="020B0609020204030204" pitchFamily="49" charset="0"/>
            </a:endParaRPr>
          </a:p>
          <a:p>
            <a:pPr marL="342900" lvl="3" indent="0">
              <a:spcBef>
                <a:spcPts val="450"/>
              </a:spcBef>
              <a:buClr>
                <a:schemeClr val="accent1"/>
              </a:buClr>
              <a:buNone/>
            </a:pPr>
            <a:r>
              <a:rPr lang="en-US" sz="1700" dirty="0">
                <a:solidFill>
                  <a:srgbClr val="00B0F0"/>
                </a:solidFill>
                <a:cs typeface="Consolas" panose="020B0609020204030204" pitchFamily="49" charset="0"/>
              </a:rPr>
              <a:t>$city </a:t>
            </a:r>
            <a:r>
              <a:rPr lang="en-US" sz="1700" dirty="0">
                <a:cs typeface="Consolas" panose="020B0609020204030204" pitchFamily="49" charset="0"/>
              </a:rPr>
              <a:t>= “</a:t>
            </a:r>
            <a:r>
              <a:rPr lang="en-US" sz="1700" dirty="0">
                <a:solidFill>
                  <a:srgbClr val="FF0000"/>
                </a:solidFill>
                <a:cs typeface="Consolas" panose="020B0609020204030204" pitchFamily="49" charset="0"/>
              </a:rPr>
              <a:t>Chicago’;  DELETE FROM `users` WHERE 1=‘1</a:t>
            </a:r>
            <a:r>
              <a:rPr lang="en-US" sz="1700" dirty="0">
                <a:cs typeface="Consolas" panose="020B0609020204030204" pitchFamily="49" charset="0"/>
              </a:rPr>
              <a:t>”</a:t>
            </a:r>
          </a:p>
          <a:p>
            <a:pPr marL="342900" lvl="3" indent="0">
              <a:spcBef>
                <a:spcPts val="450"/>
              </a:spcBef>
              <a:buClr>
                <a:schemeClr val="accent1"/>
              </a:buClr>
              <a:buNone/>
            </a:pPr>
            <a:endParaRPr lang="en-US" sz="1300" dirty="0">
              <a:latin typeface="+mj-lt"/>
              <a:cs typeface="Consolas" panose="020B0609020204030204" pitchFamily="49" charset="0"/>
            </a:endParaRPr>
          </a:p>
          <a:p>
            <a:pPr marL="342900" lvl="3" indent="0">
              <a:spcBef>
                <a:spcPts val="450"/>
              </a:spcBef>
              <a:buClr>
                <a:schemeClr val="accent1"/>
              </a:buClr>
              <a:buNone/>
            </a:pPr>
            <a:r>
              <a:rPr lang="en-US" sz="1700" dirty="0">
                <a:latin typeface="Consolas" panose="020B0609020204030204" pitchFamily="49" charset="0"/>
                <a:cs typeface="Consolas" panose="020B0609020204030204" pitchFamily="49" charset="0"/>
              </a:rPr>
              <a:t>SELECT * FROM `users` WHERE location=‘</a:t>
            </a:r>
            <a:r>
              <a:rPr lang="en-US" sz="1700" dirty="0">
                <a:solidFill>
                  <a:srgbClr val="FF0000"/>
                </a:solidFill>
                <a:cs typeface="Consolas" panose="020B0609020204030204" pitchFamily="49" charset="0"/>
              </a:rPr>
              <a:t>Chicago’;  DELETE FROM `users` WHERE 1=‘1</a:t>
            </a:r>
            <a:r>
              <a:rPr lang="en-US" sz="1700" dirty="0">
                <a:latin typeface="Consolas" panose="020B0609020204030204" pitchFamily="49" charset="0"/>
                <a:cs typeface="Consolas" panose="020B0609020204030204" pitchFamily="49" charset="0"/>
              </a:rPr>
              <a:t>’</a:t>
            </a:r>
          </a:p>
          <a:p>
            <a:pPr marL="0" lvl="2" indent="0">
              <a:spcBef>
                <a:spcPts val="450"/>
              </a:spcBef>
              <a:buClr>
                <a:schemeClr val="accent1"/>
              </a:buClr>
              <a:buNone/>
            </a:pPr>
            <a:endParaRPr lang="en-US" sz="1700" dirty="0">
              <a:latin typeface="Consolas" panose="020B0609020204030204" pitchFamily="49" charset="0"/>
              <a:cs typeface="Consolas" panose="020B0609020204030204" pitchFamily="49" charset="0"/>
            </a:endParaRPr>
          </a:p>
          <a:p>
            <a:pPr marL="0" lvl="2" indent="0">
              <a:spcBef>
                <a:spcPts val="450"/>
              </a:spcBef>
              <a:buClr>
                <a:schemeClr val="accent1"/>
              </a:buClr>
              <a:buNone/>
            </a:pPr>
            <a:endParaRPr lang="en-US" dirty="0">
              <a:latin typeface="Consolas" panose="020B0609020204030204" pitchFamily="49" charset="0"/>
              <a:cs typeface="Consolas" panose="020B0609020204030204" pitchFamily="49" charset="0"/>
            </a:endParaRP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9499134-B22F-C830-8FC4-D3AC52648FBA}"/>
              </a:ext>
            </a:extLst>
          </p:cNvPr>
          <p:cNvSpPr>
            <a:spLocks noGrp="1"/>
          </p:cNvSpPr>
          <p:nvPr>
            <p:ph type="sldNum" sz="quarter" idx="12"/>
          </p:nvPr>
        </p:nvSpPr>
        <p:spPr/>
        <p:txBody>
          <a:bodyPr/>
          <a:lstStyle/>
          <a:p>
            <a:fld id="{C4C925CD-3B73-704E-9D46-B95362A7C6AC}" type="slidenum">
              <a:rPr lang="en-US" smtClean="0"/>
              <a:t>25</a:t>
            </a:fld>
            <a:endParaRPr lang="en-US"/>
          </a:p>
        </p:txBody>
      </p:sp>
    </p:spTree>
    <p:extLst>
      <p:ext uri="{BB962C8B-B14F-4D97-AF65-F5344CB8AC3E}">
        <p14:creationId xmlns:p14="http://schemas.microsoft.com/office/powerpoint/2010/main" val="240069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524000"/>
            <a:ext cx="6858000" cy="2090543"/>
          </a:xfrm>
          <a:prstGeom prst="rect">
            <a:avLst/>
          </a:prstGeom>
        </p:spPr>
      </p:pic>
      <p:sp>
        <p:nvSpPr>
          <p:cNvPr id="2" name="Slide Number Placeholder 1">
            <a:extLst>
              <a:ext uri="{FF2B5EF4-FFF2-40B4-BE49-F238E27FC236}">
                <a16:creationId xmlns:a16="http://schemas.microsoft.com/office/drawing/2014/main" id="{1BF71D6A-B2DA-2213-4247-C8562EDF19EB}"/>
              </a:ext>
            </a:extLst>
          </p:cNvPr>
          <p:cNvSpPr>
            <a:spLocks noGrp="1"/>
          </p:cNvSpPr>
          <p:nvPr>
            <p:ph type="sldNum" sz="quarter" idx="12"/>
          </p:nvPr>
        </p:nvSpPr>
        <p:spPr/>
        <p:txBody>
          <a:bodyPr/>
          <a:lstStyle/>
          <a:p>
            <a:fld id="{C4C925CD-3B73-704E-9D46-B95362A7C6AC}" type="slidenum">
              <a:rPr lang="en-US" smtClean="0"/>
              <a:t>26</a:t>
            </a:fld>
            <a:endParaRPr lang="en-US"/>
          </a:p>
        </p:txBody>
      </p:sp>
    </p:spTree>
    <p:extLst>
      <p:ext uri="{BB962C8B-B14F-4D97-AF65-F5344CB8AC3E}">
        <p14:creationId xmlns:p14="http://schemas.microsoft.com/office/powerpoint/2010/main" val="3932342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Injection Defense</a:t>
            </a:r>
          </a:p>
        </p:txBody>
      </p:sp>
      <p:sp>
        <p:nvSpPr>
          <p:cNvPr id="3" name="Content Placeholder 2"/>
          <p:cNvSpPr>
            <a:spLocks noGrp="1"/>
          </p:cNvSpPr>
          <p:nvPr>
            <p:ph idx="1"/>
          </p:nvPr>
        </p:nvSpPr>
        <p:spPr/>
        <p:txBody>
          <a:bodyPr>
            <a:normAutofit/>
          </a:bodyPr>
          <a:lstStyle/>
          <a:p>
            <a:r>
              <a:rPr lang="en-US" dirty="0"/>
              <a:t>Make sure </a:t>
            </a:r>
            <a:r>
              <a:rPr lang="en-US" b="1" dirty="0"/>
              <a:t>data</a:t>
            </a:r>
            <a:r>
              <a:rPr lang="en-US" dirty="0"/>
              <a:t> gets interpreted as </a:t>
            </a:r>
            <a:r>
              <a:rPr lang="en-US" b="1" dirty="0"/>
              <a:t>data</a:t>
            </a:r>
            <a:r>
              <a:rPr lang="en-US" dirty="0"/>
              <a:t>!</a:t>
            </a:r>
          </a:p>
          <a:p>
            <a:pPr lvl="1"/>
            <a:r>
              <a:rPr lang="en-US" b="1" dirty="0"/>
              <a:t>Basic approach: </a:t>
            </a:r>
            <a:r>
              <a:rPr lang="en-US" dirty="0"/>
              <a:t>escape control characters (single quotes, escaping characters, comment characters)</a:t>
            </a:r>
          </a:p>
          <a:p>
            <a:pPr lvl="1"/>
            <a:r>
              <a:rPr lang="en-US" b="1" dirty="0"/>
              <a:t>Better approach: </a:t>
            </a:r>
            <a:r>
              <a:rPr lang="en-US" dirty="0"/>
              <a:t>Prepared statements – declare what is data!</a:t>
            </a:r>
          </a:p>
          <a:p>
            <a:pPr marL="205740" lvl="1" indent="0">
              <a:buNone/>
            </a:pPr>
            <a:endParaRPr lang="en-US" dirty="0">
              <a:latin typeface="Consolas" panose="020B0609020204030204" pitchFamily="49" charset="0"/>
              <a:cs typeface="Consolas" panose="020B0609020204030204" pitchFamily="49" charset="0"/>
            </a:endParaRPr>
          </a:p>
          <a:p>
            <a:pPr marL="205740" lvl="1"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pstmt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db</a:t>
            </a:r>
            <a:r>
              <a:rPr lang="en-US" dirty="0">
                <a:latin typeface="Consolas" panose="020B0609020204030204" pitchFamily="49" charset="0"/>
                <a:cs typeface="Consolas" panose="020B0609020204030204" pitchFamily="49" charset="0"/>
              </a:rPr>
              <a:t>-&gt;prepare(</a:t>
            </a:r>
          </a:p>
          <a:p>
            <a:pPr marL="205740" lvl="1" indent="0">
              <a:buNone/>
            </a:pPr>
            <a:r>
              <a:rPr lang="en-US" dirty="0">
                <a:latin typeface="Consolas" panose="020B0609020204030204" pitchFamily="49" charset="0"/>
                <a:cs typeface="Consolas" panose="020B0609020204030204" pitchFamily="49" charset="0"/>
              </a:rPr>
              <a:t>	"SELECT * FROM `users` WHERE location=</a:t>
            </a:r>
            <a:r>
              <a:rPr lang="en-US" dirty="0">
                <a:solidFill>
                  <a:schemeClr val="accent2">
                    <a:lumMod val="7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a:p>
            <a:pPr marL="205740" lvl="1" indent="0">
              <a:buNone/>
            </a:pP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pstmt</a:t>
            </a:r>
            <a:r>
              <a:rPr lang="en-US" dirty="0">
                <a:latin typeface="Consolas" panose="020B0609020204030204" pitchFamily="49" charset="0"/>
                <a:cs typeface="Consolas" panose="020B0609020204030204" pitchFamily="49" charset="0"/>
              </a:rPr>
              <a:t>-&gt;execute(array(</a:t>
            </a:r>
            <a:r>
              <a:rPr lang="en-US" dirty="0">
                <a:solidFill>
                  <a:schemeClr val="accent2">
                    <a:lumMod val="75000"/>
                  </a:schemeClr>
                </a:solidFill>
                <a:latin typeface="Consolas" panose="020B0609020204030204" pitchFamily="49" charset="0"/>
                <a:cs typeface="Consolas" panose="020B0609020204030204" pitchFamily="49" charset="0"/>
              </a:rPr>
              <a:t>$city</a:t>
            </a:r>
            <a:r>
              <a:rPr lang="en-US" dirty="0">
                <a:latin typeface="Consolas" panose="020B0609020204030204" pitchFamily="49" charset="0"/>
                <a:cs typeface="Consolas" panose="020B0609020204030204" pitchFamily="49" charset="0"/>
              </a:rPr>
              <a:t>));	// Data</a:t>
            </a:r>
          </a:p>
        </p:txBody>
      </p:sp>
      <p:sp>
        <p:nvSpPr>
          <p:cNvPr id="4" name="Slide Number Placeholder 3">
            <a:extLst>
              <a:ext uri="{FF2B5EF4-FFF2-40B4-BE49-F238E27FC236}">
                <a16:creationId xmlns:a16="http://schemas.microsoft.com/office/drawing/2014/main" id="{AEDA3CBF-08EE-3569-4A21-15E0EBFB0D97}"/>
              </a:ext>
            </a:extLst>
          </p:cNvPr>
          <p:cNvSpPr>
            <a:spLocks noGrp="1"/>
          </p:cNvSpPr>
          <p:nvPr>
            <p:ph type="sldNum" sz="quarter" idx="12"/>
          </p:nvPr>
        </p:nvSpPr>
        <p:spPr/>
        <p:txBody>
          <a:bodyPr/>
          <a:lstStyle/>
          <a:p>
            <a:fld id="{C4C925CD-3B73-704E-9D46-B95362A7C6AC}" type="slidenum">
              <a:rPr lang="en-US" smtClean="0"/>
              <a:t>27</a:t>
            </a:fld>
            <a:endParaRPr lang="en-US"/>
          </a:p>
        </p:txBody>
      </p:sp>
    </p:spTree>
    <p:extLst>
      <p:ext uri="{BB962C8B-B14F-4D97-AF65-F5344CB8AC3E}">
        <p14:creationId xmlns:p14="http://schemas.microsoft.com/office/powerpoint/2010/main" val="3778113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1" y="2037040"/>
            <a:ext cx="2005357"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Bob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2051" y="2529752"/>
            <a:ext cx="1378583"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Bob!</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3" name="Slide Number Placeholder 2">
            <a:extLst>
              <a:ext uri="{FF2B5EF4-FFF2-40B4-BE49-F238E27FC236}">
                <a16:creationId xmlns:a16="http://schemas.microsoft.com/office/drawing/2014/main" id="{A8FF2659-E2C0-4FE8-3A80-CE4D9863A089}"/>
              </a:ext>
            </a:extLst>
          </p:cNvPr>
          <p:cNvSpPr>
            <a:spLocks noGrp="1"/>
          </p:cNvSpPr>
          <p:nvPr>
            <p:ph type="sldNum" sz="quarter" idx="12"/>
          </p:nvPr>
        </p:nvSpPr>
        <p:spPr/>
        <p:txBody>
          <a:bodyPr/>
          <a:lstStyle/>
          <a:p>
            <a:fld id="{C4C925CD-3B73-704E-9D46-B95362A7C6AC}" type="slidenum">
              <a:rPr lang="en-US" smtClean="0"/>
              <a:t>28</a:t>
            </a:fld>
            <a:endParaRPr lang="en-US"/>
          </a:p>
        </p:txBody>
      </p:sp>
    </p:spTree>
    <p:extLst>
      <p:ext uri="{BB962C8B-B14F-4D97-AF65-F5344CB8AC3E}">
        <p14:creationId xmlns:p14="http://schemas.microsoft.com/office/powerpoint/2010/main" val="105140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0" y="2037040"/>
            <a:ext cx="2601674"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&lt;u&gt;Bob&lt;/u&gt;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972050" y="2529752"/>
            <a:ext cx="1558504"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&lt;u&gt;Bob&lt;/u&gt;!</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3" name="Slide Number Placeholder 2">
            <a:extLst>
              <a:ext uri="{FF2B5EF4-FFF2-40B4-BE49-F238E27FC236}">
                <a16:creationId xmlns:a16="http://schemas.microsoft.com/office/drawing/2014/main" id="{7B4B23ED-7F66-075E-C28F-F7D116838825}"/>
              </a:ext>
            </a:extLst>
          </p:cNvPr>
          <p:cNvSpPr>
            <a:spLocks noGrp="1"/>
          </p:cNvSpPr>
          <p:nvPr>
            <p:ph type="sldNum" sz="quarter" idx="12"/>
          </p:nvPr>
        </p:nvSpPr>
        <p:spPr/>
        <p:txBody>
          <a:bodyPr/>
          <a:lstStyle/>
          <a:p>
            <a:fld id="{C4C925CD-3B73-704E-9D46-B95362A7C6AC}" type="slidenum">
              <a:rPr lang="en-US" smtClean="0"/>
              <a:t>29</a:t>
            </a:fld>
            <a:endParaRPr lang="en-US"/>
          </a:p>
        </p:txBody>
      </p:sp>
    </p:spTree>
    <p:extLst>
      <p:ext uri="{BB962C8B-B14F-4D97-AF65-F5344CB8AC3E}">
        <p14:creationId xmlns:p14="http://schemas.microsoft.com/office/powerpoint/2010/main" val="140844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4FC33C-9CBE-8642-ABE1-95A6B037418A}"/>
              </a:ext>
            </a:extLst>
          </p:cNvPr>
          <p:cNvPicPr>
            <a:picLocks noChangeAspect="1"/>
          </p:cNvPicPr>
          <p:nvPr/>
        </p:nvPicPr>
        <p:blipFill>
          <a:blip r:embed="rId3"/>
          <a:stretch>
            <a:fillRect/>
          </a:stretch>
        </p:blipFill>
        <p:spPr>
          <a:xfrm>
            <a:off x="0" y="1479126"/>
            <a:ext cx="9144000" cy="1902219"/>
          </a:xfrm>
          <a:prstGeom prst="rect">
            <a:avLst/>
          </a:prstGeom>
        </p:spPr>
      </p:pic>
      <p:sp>
        <p:nvSpPr>
          <p:cNvPr id="2" name="Slide Number Placeholder 1">
            <a:extLst>
              <a:ext uri="{FF2B5EF4-FFF2-40B4-BE49-F238E27FC236}">
                <a16:creationId xmlns:a16="http://schemas.microsoft.com/office/drawing/2014/main" id="{F6BC4F23-CFC8-B636-897D-0365CDDFFF40}"/>
              </a:ext>
            </a:extLst>
          </p:cNvPr>
          <p:cNvSpPr>
            <a:spLocks noGrp="1"/>
          </p:cNvSpPr>
          <p:nvPr>
            <p:ph type="sldNum" sz="quarter" idx="12"/>
          </p:nvPr>
        </p:nvSpPr>
        <p:spPr/>
        <p:txBody>
          <a:bodyPr/>
          <a:lstStyle/>
          <a:p>
            <a:fld id="{C4C925CD-3B73-704E-9D46-B95362A7C6AC}" type="slidenum">
              <a:rPr lang="en-US" smtClean="0"/>
              <a:t>3</a:t>
            </a:fld>
            <a:endParaRPr lang="en-US"/>
          </a:p>
        </p:txBody>
      </p:sp>
    </p:spTree>
    <p:extLst>
      <p:ext uri="{BB962C8B-B14F-4D97-AF65-F5344CB8AC3E}">
        <p14:creationId xmlns:p14="http://schemas.microsoft.com/office/powerpoint/2010/main" val="3327332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a:t>
            </a:r>
          </a:p>
        </p:txBody>
      </p:sp>
      <p:sp>
        <p:nvSpPr>
          <p:cNvPr id="4" name="TextBox 3"/>
          <p:cNvSpPr txBox="1"/>
          <p:nvPr/>
        </p:nvSpPr>
        <p:spPr>
          <a:xfrm>
            <a:off x="4171950" y="1085850"/>
            <a:ext cx="3684022" cy="715581"/>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sz="1350" dirty="0">
                <a:latin typeface="Consolas" panose="020B0609020204030204" pitchFamily="49" charset="0"/>
                <a:cs typeface="Consolas" panose="020B0609020204030204" pitchFamily="49" charset="0"/>
              </a:rPr>
              <a:t>&lt;?</a:t>
            </a:r>
            <a:r>
              <a:rPr lang="en-US" sz="1350" dirty="0" err="1">
                <a:latin typeface="Consolas" panose="020B0609020204030204" pitchFamily="49" charset="0"/>
                <a:cs typeface="Consolas" panose="020B0609020204030204" pitchFamily="49" charset="0"/>
              </a:rPr>
              <a:t>php</a:t>
            </a:r>
            <a:endParaRPr lang="en-US" sz="1350" dirty="0">
              <a:latin typeface="Consolas" panose="020B0609020204030204" pitchFamily="49" charset="0"/>
              <a:cs typeface="Consolas" panose="020B0609020204030204" pitchFamily="49" charset="0"/>
            </a:endParaRPr>
          </a:p>
          <a:p>
            <a:endParaRPr lang="en-US" sz="1350" dirty="0">
              <a:latin typeface="Consolas" panose="020B0609020204030204" pitchFamily="49" charset="0"/>
              <a:cs typeface="Consolas" panose="020B0609020204030204" pitchFamily="49" charset="0"/>
            </a:endParaRPr>
          </a:p>
          <a:p>
            <a:r>
              <a:rPr lang="en-US" sz="1350" dirty="0">
                <a:latin typeface="Consolas" panose="020B0609020204030204" pitchFamily="49" charset="0"/>
                <a:cs typeface="Consolas" panose="020B0609020204030204" pitchFamily="49" charset="0"/>
              </a:rPr>
              <a:t>echo “Hello, ” . $_GET[“user”] . “!”;</a:t>
            </a:r>
          </a:p>
        </p:txBody>
      </p:sp>
      <p:pic>
        <p:nvPicPr>
          <p:cNvPr id="5"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2037220"/>
            <a:ext cx="800100" cy="158305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a:off x="2800350" y="23431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15491" y="2037040"/>
            <a:ext cx="3687291" cy="300082"/>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t>&lt;script&gt;alert(‘XSS’)&lt;/script&gt; </a:t>
            </a:r>
            <a:r>
              <a:rPr lang="en-US" sz="1350" dirty="0">
                <a:solidFill>
                  <a:schemeClr val="accent3">
                    <a:lumMod val="75000"/>
                  </a:schemeClr>
                </a:solidFill>
              </a:rPr>
              <a:t>HTTP/1.1</a:t>
            </a:r>
            <a:endParaRPr lang="en-US" sz="1350" dirty="0">
              <a:solidFill>
                <a:srgbClr val="C00000"/>
              </a:solidFill>
            </a:endParaRPr>
          </a:p>
        </p:txBody>
      </p:sp>
      <p:cxnSp>
        <p:nvCxnSpPr>
          <p:cNvPr id="9" name="Straight Arrow Connector 8"/>
          <p:cNvCxnSpPr/>
          <p:nvPr/>
        </p:nvCxnSpPr>
        <p:spPr>
          <a:xfrm flipH="1">
            <a:off x="2827362" y="325755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43350" y="2529752"/>
            <a:ext cx="2644122"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t>Hello, &lt;script&gt;alert(‘XSS’)&lt;/script&gt;!</a:t>
            </a:r>
          </a:p>
        </p:txBody>
      </p:sp>
      <p:pic>
        <p:nvPicPr>
          <p:cNvPr id="11" name="Content Placeholder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sp>
        <p:nvSpPr>
          <p:cNvPr id="12" name="Rectangular Callout 11"/>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vuln.com</a:t>
            </a:r>
            <a:r>
              <a:rPr lang="en-US" sz="1350" dirty="0">
                <a:solidFill>
                  <a:schemeClr val="tx1"/>
                </a:solidFill>
              </a:rPr>
              <a:t>/ says:</a:t>
            </a:r>
            <a:br>
              <a:rPr lang="en-US" sz="1350" dirty="0">
                <a:solidFill>
                  <a:schemeClr val="tx1"/>
                </a:solidFill>
              </a:rPr>
            </a:br>
            <a:br>
              <a:rPr lang="en-US" sz="1350" dirty="0"/>
            </a:br>
            <a:r>
              <a:rPr lang="en-US" sz="1350" dirty="0">
                <a:solidFill>
                  <a:schemeClr val="tx1"/>
                </a:solidFill>
              </a:rPr>
              <a:t>XSS</a:t>
            </a:r>
          </a:p>
        </p:txBody>
      </p:sp>
      <p:pic>
        <p:nvPicPr>
          <p:cNvPr id="13" name="Picture 12" descr="C:\Documents and Settings\Eric\Local Settings\Temporary Internet Files\Content.IE5\J3WCMIIA\MC900349121[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343150" y="3706854"/>
            <a:ext cx="545067"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2879683" y="3886201"/>
            <a:ext cx="3872086" cy="507831"/>
          </a:xfrm>
          <a:prstGeom prst="rect">
            <a:avLst/>
          </a:prstGeom>
          <a:noFill/>
        </p:spPr>
        <p:txBody>
          <a:bodyPr wrap="none" rtlCol="0">
            <a:spAutoFit/>
          </a:bodyPr>
          <a:lstStyle/>
          <a:p>
            <a:r>
              <a:rPr lang="en-US" sz="1350" dirty="0"/>
              <a:t>Click me!!!</a:t>
            </a:r>
            <a:br>
              <a:rPr lang="en-US" sz="1350" dirty="0"/>
            </a:br>
            <a:r>
              <a:rPr lang="en-US" sz="1350" dirty="0">
                <a:solidFill>
                  <a:srgbClr val="FF0000"/>
                </a:solidFill>
              </a:rPr>
              <a:t>https://</a:t>
            </a:r>
            <a:r>
              <a:rPr lang="en-US" sz="1350" dirty="0" err="1">
                <a:solidFill>
                  <a:srgbClr val="FF0000"/>
                </a:solidFill>
              </a:rPr>
              <a:t>vuln.com</a:t>
            </a:r>
            <a:r>
              <a:rPr lang="en-US" sz="1350" dirty="0">
                <a:solidFill>
                  <a:srgbClr val="FF0000"/>
                </a:solidFill>
              </a:rPr>
              <a:t>/?user=&lt;script&gt;alert(‘XSS’)&lt;/script&gt;</a:t>
            </a:r>
          </a:p>
        </p:txBody>
      </p:sp>
      <p:sp>
        <p:nvSpPr>
          <p:cNvPr id="3" name="Slide Number Placeholder 2">
            <a:extLst>
              <a:ext uri="{FF2B5EF4-FFF2-40B4-BE49-F238E27FC236}">
                <a16:creationId xmlns:a16="http://schemas.microsoft.com/office/drawing/2014/main" id="{FCB020A8-81B5-C6FF-66AE-B620DBC91FBE}"/>
              </a:ext>
            </a:extLst>
          </p:cNvPr>
          <p:cNvSpPr>
            <a:spLocks noGrp="1"/>
          </p:cNvSpPr>
          <p:nvPr>
            <p:ph type="sldNum" sz="quarter" idx="12"/>
          </p:nvPr>
        </p:nvSpPr>
        <p:spPr/>
        <p:txBody>
          <a:bodyPr/>
          <a:lstStyle/>
          <a:p>
            <a:fld id="{C4C925CD-3B73-704E-9D46-B95362A7C6AC}" type="slidenum">
              <a:rPr lang="en-US" smtClean="0"/>
              <a:t>30</a:t>
            </a:fld>
            <a:endParaRPr lang="en-US"/>
          </a:p>
        </p:txBody>
      </p:sp>
    </p:spTree>
    <p:extLst>
      <p:ext uri="{BB962C8B-B14F-4D97-AF65-F5344CB8AC3E}">
        <p14:creationId xmlns:p14="http://schemas.microsoft.com/office/powerpoint/2010/main" val="257159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697703"/>
          </a:xfrm>
        </p:spPr>
        <p:txBody>
          <a:bodyPr>
            <a:normAutofit/>
          </a:bodyPr>
          <a:lstStyle/>
          <a:p>
            <a:r>
              <a:rPr lang="en-US" dirty="0"/>
              <a:t>Review: Same-Origin Policy</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94023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583789"/>
            <a:ext cx="2826095" cy="1384995"/>
          </a:xfrm>
          <a:prstGeom prst="rect">
            <a:avLst/>
          </a:prstGeom>
          <a:noFill/>
          <a:ln>
            <a:solidFill>
              <a:schemeClr val="accent2">
                <a:lumMod val="50000"/>
              </a:schemeClr>
            </a:solidFill>
          </a:ln>
        </p:spPr>
        <p:txBody>
          <a:bodyPr wrap="none" rtlCol="0">
            <a:spAutoFit/>
          </a:bodyPr>
          <a:lstStyle/>
          <a:p>
            <a:r>
              <a:rPr sz="1400" dirty="0"/>
              <a:t>HTTP/1.1 200 OK</a:t>
            </a:r>
            <a:br>
              <a:rPr sz="1400" dirty="0"/>
            </a:br>
            <a:r>
              <a:rPr sz="1400" dirty="0"/>
              <a:t>…</a:t>
            </a:r>
            <a:br>
              <a:rPr sz="1400" dirty="0"/>
            </a:br>
            <a:r>
              <a:rPr sz="1400" dirty="0"/>
              <a:t>&lt;script&gt;</a:t>
            </a:r>
            <a:br>
              <a:rPr sz="1400" dirty="0"/>
            </a:br>
            <a:r>
              <a:rPr sz="1400" dirty="0"/>
              <a:t>$.get(‘https://</a:t>
            </a:r>
            <a:r>
              <a:rPr sz="1400" dirty="0" err="1"/>
              <a:t>gmail.com</a:t>
            </a:r>
            <a:r>
              <a:rPr sz="1400" dirty="0"/>
              <a:t>/</a:t>
            </a:r>
            <a:r>
              <a:rPr sz="1400" dirty="0" err="1"/>
              <a:t>msgs.json</a:t>
            </a:r>
            <a:r>
              <a:rPr sz="1400" dirty="0"/>
              <a:t>’,</a:t>
            </a:r>
            <a:br>
              <a:rPr sz="1400" dirty="0"/>
            </a:br>
            <a:r>
              <a:rPr sz="1400" dirty="0"/>
              <a:t>     { alert(data); }</a:t>
            </a:r>
            <a:br>
              <a:rPr sz="1400" dirty="0"/>
            </a:br>
            <a:r>
              <a:rPr sz="1400" dirty="0"/>
              <a:t>&lt;/script&gt;</a:t>
            </a:r>
          </a:p>
        </p:txBody>
      </p:sp>
      <p:cxnSp>
        <p:nvCxnSpPr>
          <p:cNvPr id="20" name="Straight Arrow Connector 19"/>
          <p:cNvCxnSpPr/>
          <p:nvPr/>
        </p:nvCxnSpPr>
        <p:spPr>
          <a:xfrm>
            <a:off x="2813810" y="3826607"/>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314701"/>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630467"/>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3910811"/>
            <a:ext cx="2600449"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0" y="4370333"/>
            <a:ext cx="465951" cy="46595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D73A90-1CAD-BFB9-2FFD-1732D428E247}"/>
              </a:ext>
            </a:extLst>
          </p:cNvPr>
          <p:cNvSpPr>
            <a:spLocks noGrp="1"/>
          </p:cNvSpPr>
          <p:nvPr>
            <p:ph type="sldNum" sz="quarter" idx="12"/>
          </p:nvPr>
        </p:nvSpPr>
        <p:spPr/>
        <p:txBody>
          <a:bodyPr/>
          <a:lstStyle/>
          <a:p>
            <a:fld id="{C4C925CD-3B73-704E-9D46-B95362A7C6AC}" type="slidenum">
              <a:rPr lang="en-US" smtClean="0"/>
              <a:t>31</a:t>
            </a:fld>
            <a:endParaRPr lang="en-US"/>
          </a:p>
        </p:txBody>
      </p:sp>
    </p:spTree>
    <p:extLst>
      <p:ext uri="{BB962C8B-B14F-4D97-AF65-F5344CB8AC3E}">
        <p14:creationId xmlns:p14="http://schemas.microsoft.com/office/powerpoint/2010/main" val="1469509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1365886" y="1840230"/>
            <a:ext cx="1951244" cy="715581"/>
          </a:xfrm>
          <a:prstGeom prst="rect">
            <a:avLst/>
          </a:prstGeom>
          <a:noFill/>
          <a:ln>
            <a:solidFill>
              <a:srgbClr val="C00000"/>
            </a:solidFill>
          </a:ln>
        </p:spPr>
        <p:txBody>
          <a:bodyPr wrap="square" rtlCol="0">
            <a:spAutoFit/>
          </a:bodyPr>
          <a:lstStyle/>
          <a:p>
            <a:endParaRPr lang="en-US" sz="1350" dirty="0">
              <a:solidFill>
                <a:srgbClr val="C00000"/>
              </a:solidFill>
            </a:endParaRPr>
          </a:p>
          <a:p>
            <a:endParaRPr lang="en-US" sz="1350" dirty="0">
              <a:solidFill>
                <a:srgbClr val="C00000"/>
              </a:solidFill>
            </a:endParaRPr>
          </a:p>
          <a:p>
            <a:endParaRPr lang="en-US" sz="1350" dirty="0">
              <a:solidFill>
                <a:srgbClr val="C00000"/>
              </a:solidFill>
            </a:endParaRPr>
          </a:p>
        </p:txBody>
      </p:sp>
      <p:sp>
        <p:nvSpPr>
          <p:cNvPr id="28" name="TextBox 27"/>
          <p:cNvSpPr txBox="1"/>
          <p:nvPr/>
        </p:nvSpPr>
        <p:spPr>
          <a:xfrm>
            <a:off x="1363457" y="1840991"/>
            <a:ext cx="1951244" cy="646331"/>
          </a:xfrm>
          <a:prstGeom prst="rect">
            <a:avLst/>
          </a:prstGeom>
          <a:noFill/>
          <a:ln>
            <a:solidFill>
              <a:srgbClr val="C00000"/>
            </a:solidFill>
          </a:ln>
        </p:spPr>
        <p:txBody>
          <a:bodyPr wrap="square" rtlCol="0">
            <a:spAutoFit/>
          </a:bodyPr>
          <a:lstStyle/>
          <a:p>
            <a:r>
              <a:rPr lang="en-US" sz="1200" dirty="0">
                <a:solidFill>
                  <a:srgbClr val="FFC000"/>
                </a:solidFill>
              </a:rPr>
              <a:t>$.get(‘https://</a:t>
            </a:r>
            <a:r>
              <a:rPr lang="en-US" sz="1200" dirty="0" err="1">
                <a:solidFill>
                  <a:srgbClr val="FFC000"/>
                </a:solidFill>
              </a:rPr>
              <a:t>gmail.com</a:t>
            </a:r>
            <a:r>
              <a:rPr lang="en-US" sz="1200" dirty="0">
                <a:solidFill>
                  <a:srgbClr val="FFC000"/>
                </a:solidFill>
              </a:rPr>
              <a:t>/</a:t>
            </a:r>
            <a:br>
              <a:rPr lang="en-US" sz="1200" dirty="0">
                <a:solidFill>
                  <a:srgbClr val="FFC000"/>
                </a:solidFill>
              </a:rPr>
            </a:br>
            <a:r>
              <a:rPr lang="en-US" sz="1200" dirty="0" err="1">
                <a:solidFill>
                  <a:srgbClr val="FFC000"/>
                </a:solidFill>
              </a:rPr>
              <a:t>msgs.json</a:t>
            </a:r>
            <a:r>
              <a:rPr lang="en-US" sz="1200" dirty="0">
                <a:solidFill>
                  <a:srgbClr val="FFC000"/>
                </a:solidFill>
              </a:rPr>
              <a:t>’, function (data)  </a:t>
            </a:r>
            <a:br>
              <a:rPr lang="en-US" sz="1200" dirty="0">
                <a:solidFill>
                  <a:srgbClr val="FFC000"/>
                </a:solidFill>
              </a:rPr>
            </a:br>
            <a:r>
              <a:rPr lang="en-US" sz="1200" dirty="0">
                <a:solidFill>
                  <a:srgbClr val="FFC000"/>
                </a:solidFill>
              </a:rPr>
              <a:t>       { alert(data); })</a:t>
            </a:r>
            <a:endParaRPr lang="en-US" sz="1200" dirty="0">
              <a:solidFill>
                <a:srgbClr val="C00000"/>
              </a:solidFill>
            </a:endParaRPr>
          </a:p>
        </p:txBody>
      </p:sp>
      <p:sp>
        <p:nvSpPr>
          <p:cNvPr id="29" name="Rectangle 28"/>
          <p:cNvSpPr/>
          <p:nvPr/>
        </p:nvSpPr>
        <p:spPr>
          <a:xfrm>
            <a:off x="1215461" y="1469476"/>
            <a:ext cx="2156390" cy="110227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997" y="1314450"/>
            <a:ext cx="322937" cy="322937"/>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300" y="1623010"/>
            <a:ext cx="363456" cy="363456"/>
          </a:xfrm>
          <a:prstGeom prst="rect">
            <a:avLst/>
          </a:prstGeom>
        </p:spPr>
      </p:pic>
      <p:sp>
        <p:nvSpPr>
          <p:cNvPr id="2" name="Title 1"/>
          <p:cNvSpPr>
            <a:spLocks noGrp="1"/>
          </p:cNvSpPr>
          <p:nvPr>
            <p:ph type="title"/>
          </p:nvPr>
        </p:nvSpPr>
        <p:spPr/>
        <p:txBody>
          <a:bodyPr/>
          <a:lstStyle/>
          <a:p>
            <a:r>
              <a:rPr lang="en-US" dirty="0"/>
              <a:t>Cross-Site Scripting (XSS) Attack</a:t>
            </a:r>
          </a:p>
        </p:txBody>
      </p:sp>
      <p:pic>
        <p:nvPicPr>
          <p:cNvPr id="17" name="Content Placeholder 1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244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1440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cxnSp>
        <p:nvCxnSpPr>
          <p:cNvPr id="15" name="Straight Arrow Connector 14"/>
          <p:cNvCxnSpPr/>
          <p:nvPr/>
        </p:nvCxnSpPr>
        <p:spPr>
          <a:xfrm flipH="1">
            <a:off x="2827362" y="288308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29000" y="1526639"/>
            <a:ext cx="2884123" cy="1107996"/>
          </a:xfrm>
          <a:prstGeom prst="rect">
            <a:avLst/>
          </a:prstGeom>
          <a:noFill/>
          <a:ln>
            <a:solidFill>
              <a:schemeClr val="accent2">
                <a:lumMod val="50000"/>
              </a:schemeClr>
            </a:solidFill>
          </a:ln>
        </p:spPr>
        <p:txBody>
          <a:bodyPr wrap="none" rtlCol="0">
            <a:spAutoFit/>
          </a:bodyPr>
          <a:lstStyle/>
          <a:p>
            <a:r>
              <a:rPr sz="1100" dirty="0"/>
              <a:t>HTTP/1.1 200 OK</a:t>
            </a:r>
            <a:br>
              <a:rPr sz="1100" dirty="0"/>
            </a:br>
            <a:r>
              <a:rPr sz="1100" dirty="0"/>
              <a:t>…</a:t>
            </a:r>
            <a:br>
              <a:rPr sz="1100" dirty="0"/>
            </a:br>
            <a:r>
              <a:rPr sz="1100" dirty="0"/>
              <a:t>&lt;</a:t>
            </a:r>
            <a:r>
              <a:rPr sz="1100" dirty="0" err="1"/>
              <a:t>iframe</a:t>
            </a:r>
            <a:r>
              <a:rPr sz="1100" dirty="0"/>
              <a:t> </a:t>
            </a:r>
            <a:r>
              <a:rPr sz="1100" dirty="0" err="1"/>
              <a:t>src</a:t>
            </a:r>
            <a:r>
              <a:rPr sz="1100" dirty="0"/>
              <a:t>=“https://</a:t>
            </a:r>
            <a:r>
              <a:rPr sz="1100" dirty="0" err="1"/>
              <a:t>gmail.com</a:t>
            </a:r>
            <a:r>
              <a:rPr sz="1100" dirty="0"/>
              <a:t>/?user=&lt;script&gt;</a:t>
            </a:r>
            <a:br>
              <a:rPr sz="1100" dirty="0"/>
            </a:br>
            <a:r>
              <a:rPr sz="1100" dirty="0"/>
              <a:t>        $.get(‘https://</a:t>
            </a:r>
            <a:r>
              <a:rPr sz="1100" dirty="0" err="1"/>
              <a:t>gmail.com</a:t>
            </a:r>
            <a:r>
              <a:rPr sz="1100" dirty="0"/>
              <a:t>/</a:t>
            </a:r>
            <a:r>
              <a:rPr sz="1100" dirty="0" err="1"/>
              <a:t>msgs.json</a:t>
            </a:r>
            <a:r>
              <a:rPr sz="1100" dirty="0"/>
              <a:t>’, </a:t>
            </a:r>
            <a:br>
              <a:rPr sz="1100" dirty="0"/>
            </a:br>
            <a:r>
              <a:rPr sz="1100" dirty="0"/>
              <a:t>               { alert(data); })</a:t>
            </a:r>
            <a:br>
              <a:rPr sz="1100" dirty="0"/>
            </a:br>
            <a:r>
              <a:rPr sz="1100" dirty="0"/>
              <a:t>     &lt;/script&gt;”&gt;&lt;/</a:t>
            </a:r>
            <a:r>
              <a:rPr sz="1100" dirty="0" err="1"/>
              <a:t>iframe</a:t>
            </a:r>
            <a:r>
              <a:rPr sz="1100" dirty="0"/>
              <a:t>&gt;</a:t>
            </a:r>
          </a:p>
        </p:txBody>
      </p:sp>
      <p:cxnSp>
        <p:nvCxnSpPr>
          <p:cNvPr id="20" name="Straight Arrow Connector 19"/>
          <p:cNvCxnSpPr/>
          <p:nvPr/>
        </p:nvCxnSpPr>
        <p:spPr>
          <a:xfrm>
            <a:off x="2813810" y="3572102"/>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060196"/>
            <a:ext cx="356937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/?user=</a:t>
            </a:r>
            <a:r>
              <a:rPr lang="en-US" sz="1350" dirty="0">
                <a:solidFill>
                  <a:srgbClr val="FFC000"/>
                </a:solidFill>
              </a:rPr>
              <a:t>&lt;script&gt;$.get(‘ … &lt;/script&gt; </a:t>
            </a:r>
            <a:r>
              <a:rPr lang="en-US" sz="1350" dirty="0">
                <a:solidFill>
                  <a:schemeClr val="accent3">
                    <a:lumMod val="75000"/>
                  </a:schemeClr>
                </a:solidFill>
              </a:rPr>
              <a:t>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80060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29001" y="3656305"/>
            <a:ext cx="3270938" cy="769441"/>
          </a:xfrm>
          <a:prstGeom prst="rect">
            <a:avLst/>
          </a:prstGeom>
          <a:noFill/>
          <a:ln>
            <a:solidFill>
              <a:srgbClr val="C00000"/>
            </a:solidFill>
          </a:ln>
        </p:spPr>
        <p:txBody>
          <a:bodyPr wrap="square" rtlCol="0">
            <a:spAutoFit/>
          </a:bodyPr>
          <a:lstStyle/>
          <a:p>
            <a:r>
              <a:rPr sz="1100"/>
              <a:t>HTTP/1.1 200 OK</a:t>
            </a:r>
            <a:br>
              <a:rPr sz="1100"/>
            </a:br>
            <a:r>
              <a:rPr sz="1100"/>
              <a:t>…</a:t>
            </a:r>
            <a:br>
              <a:rPr sz="1100"/>
            </a:br>
            <a:r>
              <a:rPr sz="1100"/>
              <a:t>Hello, &lt;script&gt;$.get(‘https://gmail.com/msgs.json’,  </a:t>
            </a:r>
            <a:br>
              <a:rPr sz="1100"/>
            </a:br>
            <a:r>
              <a:rPr sz="1100"/>
              <a:t>       { alert(data); }) &lt;/script&gt;</a:t>
            </a:r>
            <a:endParaRPr lang="en-US" sz="1000" dirty="0">
              <a:solidFill>
                <a:srgbClr val="C00000"/>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514596" y="4429968"/>
            <a:ext cx="314454" cy="313483"/>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916549" y="2293989"/>
            <a:ext cx="319337" cy="313483"/>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1428670" y="2228850"/>
            <a:ext cx="319337" cy="31348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F15AA03A-5622-5E9B-F188-347B6E8EB230}"/>
              </a:ext>
            </a:extLst>
          </p:cNvPr>
          <p:cNvSpPr>
            <a:spLocks noGrp="1"/>
          </p:cNvSpPr>
          <p:nvPr>
            <p:ph type="sldNum" sz="quarter" idx="12"/>
          </p:nvPr>
        </p:nvSpPr>
        <p:spPr/>
        <p:txBody>
          <a:bodyPr/>
          <a:lstStyle/>
          <a:p>
            <a:fld id="{C4C925CD-3B73-704E-9D46-B95362A7C6AC}" type="slidenum">
              <a:rPr lang="en-US" smtClean="0"/>
              <a:t>32</a:t>
            </a:fld>
            <a:endParaRPr lang="en-US"/>
          </a:p>
        </p:txBody>
      </p:sp>
    </p:spTree>
    <p:extLst>
      <p:ext uri="{BB962C8B-B14F-4D97-AF65-F5344CB8AC3E}">
        <p14:creationId xmlns:p14="http://schemas.microsoft.com/office/powerpoint/2010/main" val="22747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8" grpId="0" animBg="1"/>
      <p:bldP spid="29" grpId="0" animBg="1"/>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 (XSS) Attack</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314" y="1274443"/>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244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1440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chemeClr val="accent2">
                    <a:lumMod val="50000"/>
                  </a:schemeClr>
                </a:solidFill>
              </a:rPr>
              <a:t>facebook.com</a:t>
            </a:r>
          </a:p>
        </p:txBody>
      </p:sp>
      <p:cxnSp>
        <p:nvCxnSpPr>
          <p:cNvPr id="15" name="Straight Arrow Connector 14"/>
          <p:cNvCxnSpPr/>
          <p:nvPr/>
        </p:nvCxnSpPr>
        <p:spPr>
          <a:xfrm flipH="1">
            <a:off x="2827362" y="2883087"/>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429000" y="1526639"/>
            <a:ext cx="2884123" cy="1107996"/>
          </a:xfrm>
          <a:prstGeom prst="rect">
            <a:avLst/>
          </a:prstGeom>
          <a:noFill/>
          <a:ln>
            <a:solidFill>
              <a:schemeClr val="accent2">
                <a:lumMod val="50000"/>
              </a:schemeClr>
            </a:solidFill>
          </a:ln>
        </p:spPr>
        <p:txBody>
          <a:bodyPr wrap="none" rtlCol="0">
            <a:spAutoFit/>
          </a:bodyPr>
          <a:lstStyle/>
          <a:p>
            <a:r>
              <a:rPr sz="1100" dirty="0"/>
              <a:t>HTTP/1.1 200 OK</a:t>
            </a:r>
            <a:br>
              <a:rPr sz="1100" dirty="0"/>
            </a:br>
            <a:r>
              <a:rPr sz="1100" dirty="0"/>
              <a:t>…</a:t>
            </a:r>
            <a:br>
              <a:rPr sz="1100" dirty="0"/>
            </a:br>
            <a:r>
              <a:rPr sz="1100" dirty="0"/>
              <a:t>&lt;</a:t>
            </a:r>
            <a:r>
              <a:rPr sz="1100" dirty="0" err="1"/>
              <a:t>iframe</a:t>
            </a:r>
            <a:r>
              <a:rPr sz="1100" dirty="0"/>
              <a:t> </a:t>
            </a:r>
            <a:r>
              <a:rPr sz="1100" dirty="0" err="1"/>
              <a:t>src</a:t>
            </a:r>
            <a:r>
              <a:rPr sz="1100" dirty="0"/>
              <a:t>=“https://</a:t>
            </a:r>
            <a:r>
              <a:rPr sz="1100" dirty="0" err="1"/>
              <a:t>gmail.com</a:t>
            </a:r>
            <a:r>
              <a:rPr sz="1100" dirty="0"/>
              <a:t>/?user=&lt;script&gt;</a:t>
            </a:r>
            <a:br>
              <a:rPr sz="1100" dirty="0"/>
            </a:br>
            <a:r>
              <a:rPr sz="1100" dirty="0"/>
              <a:t>        $.get(‘https://</a:t>
            </a:r>
            <a:r>
              <a:rPr sz="1100" dirty="0" err="1"/>
              <a:t>gmail.com</a:t>
            </a:r>
            <a:r>
              <a:rPr sz="1100" dirty="0"/>
              <a:t>/</a:t>
            </a:r>
            <a:r>
              <a:rPr sz="1100" dirty="0" err="1"/>
              <a:t>msgs.json</a:t>
            </a:r>
            <a:r>
              <a:rPr sz="1100" dirty="0"/>
              <a:t>’, </a:t>
            </a:r>
            <a:br>
              <a:rPr sz="1100" dirty="0"/>
            </a:br>
            <a:r>
              <a:rPr sz="1100" dirty="0"/>
              <a:t>               { alert(data); })</a:t>
            </a:r>
            <a:br>
              <a:rPr sz="1100" dirty="0"/>
            </a:br>
            <a:r>
              <a:rPr sz="1100" dirty="0"/>
              <a:t>     &lt;/script&gt;”&gt;&lt;/</a:t>
            </a:r>
            <a:r>
              <a:rPr sz="1100" dirty="0" err="1"/>
              <a:t>iframe</a:t>
            </a:r>
            <a:r>
              <a:rPr sz="1100" dirty="0"/>
              <a:t>&gt;</a:t>
            </a:r>
          </a:p>
        </p:txBody>
      </p:sp>
      <p:cxnSp>
        <p:nvCxnSpPr>
          <p:cNvPr id="20" name="Straight Arrow Connector 19"/>
          <p:cNvCxnSpPr/>
          <p:nvPr/>
        </p:nvCxnSpPr>
        <p:spPr>
          <a:xfrm>
            <a:off x="2813810" y="3572102"/>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060196"/>
            <a:ext cx="1944443"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a:t>
            </a:r>
            <a:r>
              <a:rPr lang="en-US" sz="1350" dirty="0" err="1">
                <a:solidFill>
                  <a:schemeClr val="accent3">
                    <a:lumMod val="75000"/>
                  </a:schemeClr>
                </a:solidFill>
              </a:rPr>
              <a:t>msgs.json</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a:t>
            </a:r>
            <a:r>
              <a:rPr lang="en-US" sz="1350" dirty="0">
                <a:solidFill>
                  <a:srgbClr val="C00000"/>
                </a:solidFill>
              </a:rPr>
              <a:t>gmail.com</a:t>
            </a:r>
          </a:p>
        </p:txBody>
      </p:sp>
      <p:cxnSp>
        <p:nvCxnSpPr>
          <p:cNvPr id="22" name="Straight Arrow Connector 21"/>
          <p:cNvCxnSpPr/>
          <p:nvPr/>
        </p:nvCxnSpPr>
        <p:spPr>
          <a:xfrm flipH="1">
            <a:off x="2800350" y="4400550"/>
            <a:ext cx="3687738"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429001" y="3656306"/>
            <a:ext cx="3270938" cy="715581"/>
          </a:xfrm>
          <a:prstGeom prst="rect">
            <a:avLst/>
          </a:prstGeom>
          <a:noFill/>
          <a:ln>
            <a:solidFill>
              <a:srgbClr val="C00000"/>
            </a:solidFill>
          </a:ln>
        </p:spPr>
        <p:txBody>
          <a:bodyPr wrap="square" rtlCol="0">
            <a:spAutoFit/>
          </a:bodyPr>
          <a:lstStyle/>
          <a:p>
            <a:r>
              <a:rPr lang="en-US" sz="1350" dirty="0">
                <a:solidFill>
                  <a:srgbClr val="C00000"/>
                </a:solidFill>
              </a:rPr>
              <a:t>HTTP/1.1 200 OK</a:t>
            </a:r>
            <a:br>
              <a:rPr lang="en-US" sz="1350" dirty="0">
                <a:solidFill>
                  <a:srgbClr val="C00000"/>
                </a:solidFill>
              </a:rPr>
            </a:br>
            <a:r>
              <a:rPr lang="en-US" sz="1350" dirty="0">
                <a:solidFill>
                  <a:srgbClr val="C00000"/>
                </a:solidFill>
              </a:rPr>
              <a:t>…</a:t>
            </a:r>
            <a:br>
              <a:rPr lang="en-US" sz="1350" dirty="0">
                <a:solidFill>
                  <a:srgbClr val="C00000"/>
                </a:solidFill>
              </a:rPr>
            </a:br>
            <a:r>
              <a:rPr lang="en-US" sz="1350" dirty="0">
                <a:solidFill>
                  <a:srgbClr val="C00000"/>
                </a:solidFill>
              </a:rPr>
              <a:t>{ </a:t>
            </a:r>
            <a:r>
              <a:rPr lang="en-US" sz="1350" dirty="0" err="1">
                <a:solidFill>
                  <a:srgbClr val="C00000"/>
                </a:solidFill>
              </a:rPr>
              <a:t>new_msgs</a:t>
            </a:r>
            <a:r>
              <a:rPr lang="en-US" sz="1350" dirty="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9061" y="3582274"/>
            <a:ext cx="800100" cy="1583057"/>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6800850" y="3266301"/>
            <a:ext cx="912622" cy="300082"/>
          </a:xfrm>
          <a:prstGeom prst="rect">
            <a:avLst/>
          </a:prstGeom>
          <a:noFill/>
        </p:spPr>
        <p:txBody>
          <a:bodyPr wrap="none" rtlCol="0">
            <a:spAutoFit/>
          </a:bodyPr>
          <a:lstStyle/>
          <a:p>
            <a:r>
              <a:rPr lang="en-US" sz="1350" dirty="0">
                <a:solidFill>
                  <a:srgbClr val="C00000"/>
                </a:solidFill>
              </a:rPr>
              <a:t>gmail.com</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2034" y="4244404"/>
            <a:ext cx="564761" cy="56476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15679" y="2057130"/>
            <a:ext cx="457470" cy="45747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08310" y="1716186"/>
            <a:ext cx="564090" cy="51266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916549" y="2293989"/>
            <a:ext cx="319337" cy="31348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2800350" y="878262"/>
            <a:ext cx="4043964" cy="209353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p:cNvSpPr txBox="1"/>
          <p:nvPr/>
        </p:nvSpPr>
        <p:spPr>
          <a:xfrm>
            <a:off x="1365886" y="1840230"/>
            <a:ext cx="1951244" cy="715581"/>
          </a:xfrm>
          <a:prstGeom prst="rect">
            <a:avLst/>
          </a:prstGeom>
          <a:noFill/>
          <a:ln>
            <a:solidFill>
              <a:srgbClr val="C00000"/>
            </a:solidFill>
          </a:ln>
        </p:spPr>
        <p:txBody>
          <a:bodyPr wrap="square" rtlCol="0">
            <a:spAutoFit/>
          </a:bodyPr>
          <a:lstStyle/>
          <a:p>
            <a:endParaRPr lang="en-US" sz="1350" dirty="0">
              <a:solidFill>
                <a:srgbClr val="C00000"/>
              </a:solidFill>
            </a:endParaRPr>
          </a:p>
          <a:p>
            <a:endParaRPr lang="en-US" sz="1350" dirty="0">
              <a:solidFill>
                <a:srgbClr val="C00000"/>
              </a:solidFill>
            </a:endParaRPr>
          </a:p>
          <a:p>
            <a:endParaRPr lang="en-US" sz="1350" dirty="0">
              <a:solidFill>
                <a:srgbClr val="C00000"/>
              </a:solidFill>
            </a:endParaRPr>
          </a:p>
        </p:txBody>
      </p:sp>
      <p:sp>
        <p:nvSpPr>
          <p:cNvPr id="28" name="TextBox 27"/>
          <p:cNvSpPr txBox="1"/>
          <p:nvPr/>
        </p:nvSpPr>
        <p:spPr>
          <a:xfrm>
            <a:off x="1363457" y="1840991"/>
            <a:ext cx="1951244" cy="1131079"/>
          </a:xfrm>
          <a:prstGeom prst="rect">
            <a:avLst/>
          </a:prstGeom>
          <a:noFill/>
          <a:ln>
            <a:solidFill>
              <a:srgbClr val="C00000"/>
            </a:solidFill>
          </a:ln>
        </p:spPr>
        <p:txBody>
          <a:bodyPr wrap="square" rtlCol="0">
            <a:spAutoFit/>
          </a:bodyPr>
          <a:lstStyle/>
          <a:p>
            <a:r>
              <a:rPr lang="en-US" sz="1350" dirty="0">
                <a:solidFill>
                  <a:srgbClr val="FFC000"/>
                </a:solidFill>
              </a:rPr>
              <a:t>$.get(‘https://</a:t>
            </a:r>
            <a:r>
              <a:rPr lang="en-US" sz="1350" dirty="0" err="1">
                <a:solidFill>
                  <a:srgbClr val="FFC000"/>
                </a:solidFill>
              </a:rPr>
              <a:t>gmail.com</a:t>
            </a:r>
            <a:r>
              <a:rPr lang="en-US" sz="1350" dirty="0">
                <a:solidFill>
                  <a:srgbClr val="FFC000"/>
                </a:solidFill>
              </a:rPr>
              <a:t>/</a:t>
            </a:r>
            <a:br>
              <a:rPr lang="en-US" sz="1350" dirty="0">
                <a:solidFill>
                  <a:srgbClr val="FFC000"/>
                </a:solidFill>
              </a:rPr>
            </a:br>
            <a:r>
              <a:rPr lang="en-US" sz="1350" dirty="0" err="1">
                <a:solidFill>
                  <a:srgbClr val="FFC000"/>
                </a:solidFill>
              </a:rPr>
              <a:t>msgs.json</a:t>
            </a:r>
            <a:r>
              <a:rPr lang="en-US" sz="1350" dirty="0">
                <a:solidFill>
                  <a:srgbClr val="FFC000"/>
                </a:solidFill>
              </a:rPr>
              <a:t>’, function (data)      </a:t>
            </a:r>
            <a:br>
              <a:rPr lang="en-US" sz="1350" dirty="0">
                <a:solidFill>
                  <a:srgbClr val="FFC000"/>
                </a:solidFill>
              </a:rPr>
            </a:br>
            <a:r>
              <a:rPr lang="en-US" sz="1350" dirty="0">
                <a:solidFill>
                  <a:srgbClr val="FFC000"/>
                </a:solidFill>
              </a:rPr>
              <a:t>       { alert(data); })</a:t>
            </a:r>
            <a:endParaRPr lang="en-US" sz="1350" dirty="0">
              <a:solidFill>
                <a:srgbClr val="C00000"/>
              </a:solidFill>
            </a:endParaRPr>
          </a:p>
        </p:txBody>
      </p:sp>
      <p:sp>
        <p:nvSpPr>
          <p:cNvPr id="29" name="Rectangle 28"/>
          <p:cNvSpPr/>
          <p:nvPr/>
        </p:nvSpPr>
        <p:spPr>
          <a:xfrm>
            <a:off x="1215461" y="1469476"/>
            <a:ext cx="2156390" cy="110227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67997" y="1314450"/>
            <a:ext cx="322937" cy="322937"/>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57300" y="1623010"/>
            <a:ext cx="363456" cy="363456"/>
          </a:xfrm>
          <a:prstGeom prst="rect">
            <a:avLst/>
          </a:prstGeom>
        </p:spPr>
      </p:pic>
      <p:pic>
        <p:nvPicPr>
          <p:cNvPr id="37"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1428670" y="2228850"/>
            <a:ext cx="319337" cy="313483"/>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6683864" y="792922"/>
            <a:ext cx="1175323" cy="507831"/>
          </a:xfrm>
          <a:prstGeom prst="rect">
            <a:avLst/>
          </a:prstGeom>
          <a:noFill/>
        </p:spPr>
        <p:txBody>
          <a:bodyPr wrap="none" rtlCol="0">
            <a:spAutoFit/>
          </a:bodyPr>
          <a:lstStyle/>
          <a:p>
            <a:pPr algn="ctr"/>
            <a:r>
              <a:rPr lang="en-US" sz="1350" dirty="0">
                <a:solidFill>
                  <a:schemeClr val="accent2">
                    <a:lumMod val="50000"/>
                  </a:schemeClr>
                </a:solidFill>
              </a:rPr>
              <a:t>(evil!)</a:t>
            </a:r>
            <a:br>
              <a:rPr lang="en-US" sz="1350" dirty="0">
                <a:solidFill>
                  <a:schemeClr val="accent2">
                    <a:lumMod val="50000"/>
                  </a:schemeClr>
                </a:solidFill>
              </a:rPr>
            </a:br>
            <a:r>
              <a:rPr lang="en-US" sz="1350" dirty="0">
                <a:solidFill>
                  <a:schemeClr val="accent2">
                    <a:lumMod val="50000"/>
                  </a:schemeClr>
                </a:solidFill>
              </a:rPr>
              <a:t>facebook.com</a:t>
            </a:r>
          </a:p>
        </p:txBody>
      </p:sp>
      <p:sp>
        <p:nvSpPr>
          <p:cNvPr id="31" name="Rectangular Callout 30"/>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 </a:t>
            </a:r>
            <a:r>
              <a:rPr lang="en-US" sz="1350" dirty="0" err="1">
                <a:solidFill>
                  <a:schemeClr val="tx1"/>
                </a:solidFill>
              </a:rPr>
              <a:t>new_msgs</a:t>
            </a:r>
            <a:r>
              <a:rPr lang="en-US" sz="1350" dirty="0">
                <a:solidFill>
                  <a:schemeClr val="tx1"/>
                </a:solidFill>
              </a:rPr>
              <a:t>: 3 }</a:t>
            </a:r>
          </a:p>
        </p:txBody>
      </p:sp>
      <p:sp>
        <p:nvSpPr>
          <p:cNvPr id="6" name="Slide Number Placeholder 5">
            <a:extLst>
              <a:ext uri="{FF2B5EF4-FFF2-40B4-BE49-F238E27FC236}">
                <a16:creationId xmlns:a16="http://schemas.microsoft.com/office/drawing/2014/main" id="{4004F54C-5A4A-803A-E660-8257C00C98A1}"/>
              </a:ext>
            </a:extLst>
          </p:cNvPr>
          <p:cNvSpPr>
            <a:spLocks noGrp="1"/>
          </p:cNvSpPr>
          <p:nvPr>
            <p:ph type="sldNum" sz="quarter" idx="12"/>
          </p:nvPr>
        </p:nvSpPr>
        <p:spPr/>
        <p:txBody>
          <a:bodyPr/>
          <a:lstStyle/>
          <a:p>
            <a:fld id="{C4C925CD-3B73-704E-9D46-B95362A7C6AC}" type="slidenum">
              <a:rPr lang="en-US" smtClean="0"/>
              <a:t>33</a:t>
            </a:fld>
            <a:endParaRPr lang="en-US"/>
          </a:p>
        </p:txBody>
      </p:sp>
    </p:spTree>
    <p:extLst>
      <p:ext uri="{BB962C8B-B14F-4D97-AF65-F5344CB8AC3E}">
        <p14:creationId xmlns:p14="http://schemas.microsoft.com/office/powerpoint/2010/main" val="420798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13962-2EB5-1347-B913-026076BBF0F0}"/>
              </a:ext>
            </a:extLst>
          </p:cNvPr>
          <p:cNvPicPr>
            <a:picLocks noChangeAspect="1"/>
          </p:cNvPicPr>
          <p:nvPr/>
        </p:nvPicPr>
        <p:blipFill>
          <a:blip r:embed="rId3"/>
          <a:stretch>
            <a:fillRect/>
          </a:stretch>
        </p:blipFill>
        <p:spPr>
          <a:xfrm>
            <a:off x="0" y="257591"/>
            <a:ext cx="9144000" cy="4628318"/>
          </a:xfrm>
          <a:prstGeom prst="rect">
            <a:avLst/>
          </a:prstGeom>
        </p:spPr>
      </p:pic>
      <p:sp>
        <p:nvSpPr>
          <p:cNvPr id="2" name="Slide Number Placeholder 1">
            <a:extLst>
              <a:ext uri="{FF2B5EF4-FFF2-40B4-BE49-F238E27FC236}">
                <a16:creationId xmlns:a16="http://schemas.microsoft.com/office/drawing/2014/main" id="{4E96B1A7-A76A-2904-224B-FDB2F621B623}"/>
              </a:ext>
            </a:extLst>
          </p:cNvPr>
          <p:cNvSpPr>
            <a:spLocks noGrp="1"/>
          </p:cNvSpPr>
          <p:nvPr>
            <p:ph type="sldNum" sz="quarter" idx="12"/>
          </p:nvPr>
        </p:nvSpPr>
        <p:spPr/>
        <p:txBody>
          <a:bodyPr/>
          <a:lstStyle/>
          <a:p>
            <a:fld id="{C4C925CD-3B73-704E-9D46-B95362A7C6AC}" type="slidenum">
              <a:rPr lang="en-US" smtClean="0"/>
              <a:t>34</a:t>
            </a:fld>
            <a:endParaRPr lang="en-US"/>
          </a:p>
        </p:txBody>
      </p:sp>
    </p:spTree>
    <p:extLst>
      <p:ext uri="{BB962C8B-B14F-4D97-AF65-F5344CB8AC3E}">
        <p14:creationId xmlns:p14="http://schemas.microsoft.com/office/powerpoint/2010/main" val="1570395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3674C6-11E4-EA4C-AC13-92B77E7F6D9C}"/>
              </a:ext>
            </a:extLst>
          </p:cNvPr>
          <p:cNvPicPr>
            <a:picLocks noChangeAspect="1"/>
          </p:cNvPicPr>
          <p:nvPr/>
        </p:nvPicPr>
        <p:blipFill>
          <a:blip r:embed="rId3"/>
          <a:stretch>
            <a:fillRect/>
          </a:stretch>
        </p:blipFill>
        <p:spPr>
          <a:xfrm>
            <a:off x="0" y="477792"/>
            <a:ext cx="9144000" cy="4166143"/>
          </a:xfrm>
          <a:prstGeom prst="rect">
            <a:avLst/>
          </a:prstGeom>
        </p:spPr>
      </p:pic>
      <p:sp>
        <p:nvSpPr>
          <p:cNvPr id="3" name="Slide Number Placeholder 2">
            <a:extLst>
              <a:ext uri="{FF2B5EF4-FFF2-40B4-BE49-F238E27FC236}">
                <a16:creationId xmlns:a16="http://schemas.microsoft.com/office/drawing/2014/main" id="{CA303673-FD80-29EA-05F2-439E9546D88F}"/>
              </a:ext>
            </a:extLst>
          </p:cNvPr>
          <p:cNvSpPr>
            <a:spLocks noGrp="1"/>
          </p:cNvSpPr>
          <p:nvPr>
            <p:ph type="sldNum" sz="quarter" idx="12"/>
          </p:nvPr>
        </p:nvSpPr>
        <p:spPr/>
        <p:txBody>
          <a:bodyPr/>
          <a:lstStyle/>
          <a:p>
            <a:fld id="{C4C925CD-3B73-704E-9D46-B95362A7C6AC}" type="slidenum">
              <a:rPr lang="en-US" smtClean="0"/>
              <a:t>35</a:t>
            </a:fld>
            <a:endParaRPr lang="en-US"/>
          </a:p>
        </p:txBody>
      </p:sp>
    </p:spTree>
    <p:extLst>
      <p:ext uri="{BB962C8B-B14F-4D97-AF65-F5344CB8AC3E}">
        <p14:creationId xmlns:p14="http://schemas.microsoft.com/office/powerpoint/2010/main" val="48730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XSS Defenses</a:t>
            </a:r>
          </a:p>
        </p:txBody>
      </p:sp>
      <p:sp>
        <p:nvSpPr>
          <p:cNvPr id="3" name="Content Placeholder 2"/>
          <p:cNvSpPr>
            <a:spLocks noGrp="1"/>
          </p:cNvSpPr>
          <p:nvPr>
            <p:ph idx="1"/>
          </p:nvPr>
        </p:nvSpPr>
        <p:spPr/>
        <p:txBody>
          <a:bodyPr>
            <a:normAutofit lnSpcReduction="10000"/>
          </a:bodyPr>
          <a:lstStyle/>
          <a:p>
            <a:r>
              <a:rPr lang="en-US" dirty="0"/>
              <a:t>Make sure </a:t>
            </a:r>
            <a:r>
              <a:rPr lang="en-US" b="1" dirty="0"/>
              <a:t>data</a:t>
            </a:r>
            <a:r>
              <a:rPr lang="en-US" dirty="0"/>
              <a:t> gets shown as </a:t>
            </a:r>
            <a:r>
              <a:rPr lang="en-US" b="1" dirty="0"/>
              <a:t>data</a:t>
            </a:r>
            <a:r>
              <a:rPr lang="en-US" dirty="0"/>
              <a:t>, </a:t>
            </a:r>
            <a:br>
              <a:rPr lang="en-US" dirty="0"/>
            </a:br>
            <a:r>
              <a:rPr lang="en-US" dirty="0"/>
              <a:t>not executed as code!</a:t>
            </a:r>
          </a:p>
          <a:p>
            <a:pPr lvl="1"/>
            <a:r>
              <a:rPr lang="en-US" dirty="0"/>
              <a:t>Escape special characters</a:t>
            </a:r>
          </a:p>
          <a:p>
            <a:pPr lvl="2"/>
            <a:r>
              <a:rPr lang="en-US" dirty="0"/>
              <a:t>Which ones? Depends what context your </a:t>
            </a:r>
            <a:r>
              <a:rPr lang="en-US" dirty="0">
                <a:solidFill>
                  <a:schemeClr val="accent2">
                    <a:lumMod val="75000"/>
                  </a:schemeClr>
                </a:solidFill>
              </a:rPr>
              <a:t>$data </a:t>
            </a:r>
            <a:r>
              <a:rPr lang="en-US" dirty="0"/>
              <a:t>is presented</a:t>
            </a:r>
          </a:p>
          <a:p>
            <a:pPr lvl="3"/>
            <a:r>
              <a:rPr lang="en-US" dirty="0"/>
              <a:t>Inside an HTML document? &lt;div&gt;</a:t>
            </a:r>
            <a:r>
              <a:rPr lang="en-US" dirty="0">
                <a:solidFill>
                  <a:schemeClr val="accent2">
                    <a:lumMod val="75000"/>
                  </a:schemeClr>
                </a:solidFill>
              </a:rPr>
              <a:t>$data</a:t>
            </a:r>
            <a:r>
              <a:rPr lang="en-US" dirty="0"/>
              <a:t>&lt;/div&gt;</a:t>
            </a:r>
          </a:p>
          <a:p>
            <a:pPr lvl="3"/>
            <a:r>
              <a:rPr lang="en-US" dirty="0"/>
              <a:t>Inside a tag? &lt;a </a:t>
            </a:r>
            <a:r>
              <a:rPr lang="en-US" dirty="0" err="1"/>
              <a:t>href</a:t>
            </a:r>
            <a:r>
              <a:rPr lang="en-US" dirty="0"/>
              <a:t>=“https://</a:t>
            </a:r>
            <a:r>
              <a:rPr lang="en-US" dirty="0" err="1"/>
              <a:t>site.com</a:t>
            </a:r>
            <a:r>
              <a:rPr lang="en-US" dirty="0"/>
              <a:t>/</a:t>
            </a:r>
            <a:r>
              <a:rPr lang="en-US" dirty="0">
                <a:solidFill>
                  <a:schemeClr val="accent2">
                    <a:lumMod val="75000"/>
                  </a:schemeClr>
                </a:solidFill>
              </a:rPr>
              <a:t>$data</a:t>
            </a:r>
            <a:r>
              <a:rPr lang="en-US" dirty="0"/>
              <a:t>”&gt;</a:t>
            </a:r>
          </a:p>
          <a:p>
            <a:pPr lvl="3"/>
            <a:r>
              <a:rPr lang="en-US" dirty="0"/>
              <a:t>Inside </a:t>
            </a:r>
            <a:r>
              <a:rPr lang="en-US" dirty="0" err="1"/>
              <a:t>Javascript</a:t>
            </a:r>
            <a:r>
              <a:rPr lang="en-US" dirty="0"/>
              <a:t> code?  </a:t>
            </a:r>
            <a:r>
              <a:rPr lang="en-US" dirty="0" err="1"/>
              <a:t>var</a:t>
            </a:r>
            <a:r>
              <a:rPr lang="en-US" dirty="0"/>
              <a:t> x = “</a:t>
            </a:r>
            <a:r>
              <a:rPr lang="en-US" dirty="0">
                <a:solidFill>
                  <a:schemeClr val="accent2">
                    <a:lumMod val="75000"/>
                  </a:schemeClr>
                </a:solidFill>
              </a:rPr>
              <a:t>$data</a:t>
            </a:r>
            <a:r>
              <a:rPr lang="en-US" dirty="0"/>
              <a:t>”;</a:t>
            </a:r>
          </a:p>
          <a:p>
            <a:pPr lvl="2"/>
            <a:r>
              <a:rPr lang="en-US" dirty="0"/>
              <a:t>Make sure to escape every last instance!</a:t>
            </a:r>
          </a:p>
          <a:p>
            <a:r>
              <a:rPr lang="en-US" dirty="0"/>
              <a:t>Frameworks can let you declare what’s user-controlled data and automatically escape it</a:t>
            </a:r>
          </a:p>
        </p:txBody>
      </p:sp>
      <p:sp>
        <p:nvSpPr>
          <p:cNvPr id="4" name="Slide Number Placeholder 3">
            <a:extLst>
              <a:ext uri="{FF2B5EF4-FFF2-40B4-BE49-F238E27FC236}">
                <a16:creationId xmlns:a16="http://schemas.microsoft.com/office/drawing/2014/main" id="{72A87C2E-9886-988F-B358-6AC20E81A6FA}"/>
              </a:ext>
            </a:extLst>
          </p:cNvPr>
          <p:cNvSpPr>
            <a:spLocks noGrp="1"/>
          </p:cNvSpPr>
          <p:nvPr>
            <p:ph type="sldNum" sz="quarter" idx="12"/>
          </p:nvPr>
        </p:nvSpPr>
        <p:spPr/>
        <p:txBody>
          <a:bodyPr/>
          <a:lstStyle/>
          <a:p>
            <a:fld id="{C4C925CD-3B73-704E-9D46-B95362A7C6AC}" type="slidenum">
              <a:rPr lang="en-US" smtClean="0"/>
              <a:t>36</a:t>
            </a:fld>
            <a:endParaRPr lang="en-US"/>
          </a:p>
        </p:txBody>
      </p:sp>
    </p:spTree>
    <p:extLst>
      <p:ext uri="{BB962C8B-B14F-4D97-AF65-F5344CB8AC3E}">
        <p14:creationId xmlns:p14="http://schemas.microsoft.com/office/powerpoint/2010/main" val="1729136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Overview (HTTP)</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2004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654958" cy="1546577"/>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&lt;html&gt;</a:t>
            </a:r>
          </a:p>
          <a:p>
            <a:r>
              <a:rPr lang="en-US" sz="1350" dirty="0">
                <a:solidFill>
                  <a:schemeClr val="accent1"/>
                </a:solidFill>
              </a:rPr>
              <a:t>  &lt;head&gt;</a:t>
            </a:r>
          </a:p>
          <a:p>
            <a:r>
              <a:rPr lang="en-US" sz="1350" dirty="0">
                <a:solidFill>
                  <a:schemeClr val="accent1"/>
                </a:solidFill>
              </a:rPr>
              <a:t>     &lt;script&gt;alert(‘Hi!’)&lt;/script&gt;</a:t>
            </a:r>
          </a:p>
          <a:p>
            <a:r>
              <a:rPr lang="en-US" sz="1350" dirty="0">
                <a:solidFill>
                  <a:schemeClr val="accent1"/>
                </a:solidFill>
              </a:rPr>
              <a:t>  &lt;/head&gt;</a:t>
            </a:r>
          </a:p>
          <a:p>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=“//gmail.com/img.png”/&gt;</a:t>
            </a:r>
          </a:p>
        </p:txBody>
      </p:sp>
      <p:cxnSp>
        <p:nvCxnSpPr>
          <p:cNvPr id="20" name="Straight Arrow Connector 19"/>
          <p:cNvCxnSpPr/>
          <p:nvPr/>
        </p:nvCxnSpPr>
        <p:spPr>
          <a:xfrm>
            <a:off x="2813810" y="39433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431443"/>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74721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4027554"/>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&lt;89&gt;PNG^M ...</a:t>
            </a:r>
          </a:p>
        </p:txBody>
      </p:sp>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Hi!</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993" y="2628900"/>
            <a:ext cx="369359" cy="36935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459" y="2998259"/>
            <a:ext cx="564761" cy="564761"/>
          </a:xfrm>
          <a:prstGeom prst="rect">
            <a:avLst/>
          </a:prstGeom>
        </p:spPr>
      </p:pic>
      <p:sp>
        <p:nvSpPr>
          <p:cNvPr id="3" name="Slide Number Placeholder 2">
            <a:extLst>
              <a:ext uri="{FF2B5EF4-FFF2-40B4-BE49-F238E27FC236}">
                <a16:creationId xmlns:a16="http://schemas.microsoft.com/office/drawing/2014/main" id="{584C16F4-DC27-AFA3-D50A-AFAEFBFE9033}"/>
              </a:ext>
            </a:extLst>
          </p:cNvPr>
          <p:cNvSpPr>
            <a:spLocks noGrp="1"/>
          </p:cNvSpPr>
          <p:nvPr>
            <p:ph type="sldNum" sz="quarter" idx="12"/>
          </p:nvPr>
        </p:nvSpPr>
        <p:spPr/>
        <p:txBody>
          <a:bodyPr/>
          <a:lstStyle/>
          <a:p>
            <a:fld id="{C4C925CD-3B73-704E-9D46-B95362A7C6AC}" type="slidenum">
              <a:rPr lang="en-US" smtClean="0"/>
              <a:t>37</a:t>
            </a:fld>
            <a:endParaRPr lang="en-US"/>
          </a:p>
        </p:txBody>
      </p:sp>
    </p:spTree>
    <p:extLst>
      <p:ext uri="{BB962C8B-B14F-4D97-AF65-F5344CB8AC3E}">
        <p14:creationId xmlns:p14="http://schemas.microsoft.com/office/powerpoint/2010/main" val="229460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sp>
        <p:nvSpPr>
          <p:cNvPr id="3" name="Content Placeholder 2"/>
          <p:cNvSpPr>
            <a:spLocks noGrp="1"/>
          </p:cNvSpPr>
          <p:nvPr>
            <p:ph idx="1"/>
          </p:nvPr>
        </p:nvSpPr>
        <p:spPr/>
        <p:txBody>
          <a:bodyPr/>
          <a:lstStyle/>
          <a:p>
            <a:r>
              <a:rPr lang="en-US" dirty="0"/>
              <a:t>Suppose you log in to bank.com</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27362" y="211023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600201"/>
            <a:ext cx="345913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POST /</a:t>
            </a:r>
            <a:r>
              <a:rPr lang="en-US" sz="1350" dirty="0" err="1">
                <a:solidFill>
                  <a:schemeClr val="accent3">
                    <a:lumMod val="75000"/>
                  </a:schemeClr>
                </a:solidFill>
              </a:rPr>
              <a:t>login?user</a:t>
            </a:r>
            <a:r>
              <a:rPr lang="en-US" sz="1350" dirty="0">
                <a:solidFill>
                  <a:schemeClr val="accent3">
                    <a:lumMod val="75000"/>
                  </a:schemeClr>
                </a:solidFill>
              </a:rPr>
              <a:t>=</a:t>
            </a:r>
            <a:r>
              <a:rPr lang="en-US" sz="1350" dirty="0" err="1">
                <a:solidFill>
                  <a:schemeClr val="accent3">
                    <a:lumMod val="75000"/>
                  </a:schemeClr>
                </a:solidFill>
              </a:rPr>
              <a:t>bob&amp;pass</a:t>
            </a:r>
            <a:r>
              <a:rPr lang="en-US" sz="1350" dirty="0">
                <a:solidFill>
                  <a:schemeClr val="accent3">
                    <a:lumMod val="75000"/>
                  </a:schemeClr>
                </a:solidFill>
              </a:rPr>
              <a:t>=abc123 HTTP/1.1</a:t>
            </a:r>
            <a:br>
              <a:rPr lang="en-US" sz="1350" dirty="0">
                <a:solidFill>
                  <a:schemeClr val="accent3">
                    <a:lumMod val="75000"/>
                  </a:schemeClr>
                </a:solidFill>
              </a:rPr>
            </a:br>
            <a:r>
              <a:rPr lang="en-US" sz="1350" dirty="0">
                <a:solidFill>
                  <a:schemeClr val="accent3">
                    <a:lumMod val="75000"/>
                  </a:schemeClr>
                </a:solidFill>
              </a:rPr>
              <a:t>Host:  bank.com</a:t>
            </a:r>
          </a:p>
        </p:txBody>
      </p:sp>
      <p:cxnSp>
        <p:nvCxnSpPr>
          <p:cNvPr id="12" name="Straight Arrow Connector 11"/>
          <p:cNvCxnSpPr/>
          <p:nvPr/>
        </p:nvCxnSpPr>
        <p:spPr>
          <a:xfrm flipH="1">
            <a:off x="2800350" y="306614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8" y="2343150"/>
            <a:ext cx="1943609"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Set-Cookie: </a:t>
            </a:r>
            <a:r>
              <a:rPr lang="en-US" sz="1350" dirty="0">
                <a:solidFill>
                  <a:schemeClr val="accent2">
                    <a:lumMod val="50000"/>
                  </a:schemeClr>
                </a:solidFill>
              </a:rPr>
              <a:t>login=fde874</a:t>
            </a:r>
            <a:br>
              <a:rPr lang="en-US" sz="1350" dirty="0">
                <a:solidFill>
                  <a:schemeClr val="accent1"/>
                </a:solidFill>
              </a:rPr>
            </a:br>
            <a:r>
              <a:rPr lang="en-US" sz="1350" dirty="0">
                <a:solidFill>
                  <a:schemeClr val="accent1"/>
                </a:solidFill>
              </a:rPr>
              <a:t>….</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8" name="Slide Number Placeholder 7">
            <a:extLst>
              <a:ext uri="{FF2B5EF4-FFF2-40B4-BE49-F238E27FC236}">
                <a16:creationId xmlns:a16="http://schemas.microsoft.com/office/drawing/2014/main" id="{760FD2AB-19DE-0EA1-68EA-4965B1E61EF3}"/>
              </a:ext>
            </a:extLst>
          </p:cNvPr>
          <p:cNvSpPr>
            <a:spLocks noGrp="1"/>
          </p:cNvSpPr>
          <p:nvPr>
            <p:ph type="sldNum" sz="quarter" idx="12"/>
          </p:nvPr>
        </p:nvSpPr>
        <p:spPr/>
        <p:txBody>
          <a:bodyPr/>
          <a:lstStyle/>
          <a:p>
            <a:fld id="{C4C925CD-3B73-704E-9D46-B95362A7C6AC}" type="slidenum">
              <a:rPr lang="en-US" smtClean="0"/>
              <a:t>38</a:t>
            </a:fld>
            <a:endParaRPr lang="en-US"/>
          </a:p>
        </p:txBody>
      </p:sp>
    </p:spTree>
    <p:extLst>
      <p:ext uri="{BB962C8B-B14F-4D97-AF65-F5344CB8AC3E}">
        <p14:creationId xmlns:p14="http://schemas.microsoft.com/office/powerpoint/2010/main" val="41968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233636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600200"/>
            <a:ext cx="1943100"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/account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4290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2706010"/>
            <a:ext cx="1977510"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$378.42</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3" name="Slide Number Placeholder 2">
            <a:extLst>
              <a:ext uri="{FF2B5EF4-FFF2-40B4-BE49-F238E27FC236}">
                <a16:creationId xmlns:a16="http://schemas.microsoft.com/office/drawing/2014/main" id="{0F763FFE-74AD-EE53-85BC-BEB63E365CA7}"/>
              </a:ext>
            </a:extLst>
          </p:cNvPr>
          <p:cNvSpPr>
            <a:spLocks noGrp="1"/>
          </p:cNvSpPr>
          <p:nvPr>
            <p:ph type="sldNum" sz="quarter" idx="12"/>
          </p:nvPr>
        </p:nvSpPr>
        <p:spPr/>
        <p:txBody>
          <a:bodyPr/>
          <a:lstStyle/>
          <a:p>
            <a:fld id="{C4C925CD-3B73-704E-9D46-B95362A7C6AC}" type="slidenum">
              <a:rPr lang="en-US" smtClean="0"/>
              <a:t>39</a:t>
            </a:fld>
            <a:endParaRPr lang="en-US"/>
          </a:p>
        </p:txBody>
      </p:sp>
    </p:spTree>
    <p:extLst>
      <p:ext uri="{BB962C8B-B14F-4D97-AF65-F5344CB8AC3E}">
        <p14:creationId xmlns:p14="http://schemas.microsoft.com/office/powerpoint/2010/main" val="285047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Browser Security</a:t>
            </a:r>
          </a:p>
        </p:txBody>
      </p:sp>
      <p:sp>
        <p:nvSpPr>
          <p:cNvPr id="3" name="Content Placeholder 2"/>
          <p:cNvSpPr>
            <a:spLocks noGrp="1"/>
          </p:cNvSpPr>
          <p:nvPr>
            <p:ph idx="1"/>
          </p:nvPr>
        </p:nvSpPr>
        <p:spPr>
          <a:xfrm>
            <a:off x="1268596" y="1200151"/>
            <a:ext cx="6593727" cy="3394472"/>
          </a:xfrm>
        </p:spPr>
        <p:txBody>
          <a:bodyPr>
            <a:normAutofit/>
          </a:bodyPr>
          <a:lstStyle/>
          <a:p>
            <a:r>
              <a:rPr lang="en-US" sz="2100" b="1" dirty="0">
                <a:solidFill>
                  <a:schemeClr val="accent2"/>
                </a:solidFill>
              </a:rPr>
              <a:t>Goal: </a:t>
            </a:r>
            <a:r>
              <a:rPr lang="en-US" sz="2100" dirty="0"/>
              <a:t>Prevent a malicious site from spying on or tampering with (1) my information or (2) interactions with other websites </a:t>
            </a:r>
          </a:p>
          <a:p>
            <a:pPr lvl="1"/>
            <a:r>
              <a:rPr lang="en-US" sz="1800" dirty="0"/>
              <a:t>Browsing to </a:t>
            </a:r>
            <a:r>
              <a:rPr lang="en-US" sz="1800" dirty="0" err="1"/>
              <a:t>evil.com</a:t>
            </a:r>
            <a:r>
              <a:rPr lang="en-US" sz="1800" dirty="0"/>
              <a:t> should not let </a:t>
            </a:r>
            <a:r>
              <a:rPr lang="en-US" sz="1800" dirty="0" err="1"/>
              <a:t>evil.com</a:t>
            </a:r>
            <a:r>
              <a:rPr lang="en-US" sz="1800" dirty="0"/>
              <a:t> spy on my emails in Gmail or buy stuff with my Amazon account </a:t>
            </a:r>
            <a:br>
              <a:rPr lang="en-US" sz="1800" dirty="0"/>
            </a:br>
            <a:endParaRPr lang="en-US" sz="1800" dirty="0"/>
          </a:p>
          <a:p>
            <a:r>
              <a:rPr lang="en-US" sz="2100" dirty="0"/>
              <a:t>Defense: the </a:t>
            </a:r>
            <a:r>
              <a:rPr lang="en-US" sz="2100" b="1" dirty="0">
                <a:solidFill>
                  <a:srgbClr val="C0504D"/>
                </a:solidFill>
              </a:rPr>
              <a:t>same-origin policy</a:t>
            </a:r>
          </a:p>
          <a:p>
            <a:pPr lvl="1"/>
            <a:r>
              <a:rPr lang="en-US" sz="1800" dirty="0"/>
              <a:t>A security policy grafted on after-the-fact, and enforced by web browsers</a:t>
            </a:r>
          </a:p>
          <a:p>
            <a:pPr lvl="1"/>
            <a:r>
              <a:rPr lang="en-US" sz="1800" dirty="0"/>
              <a:t>Intuition: each web site is isolated from all others </a:t>
            </a:r>
          </a:p>
          <a:p>
            <a:pPr>
              <a:buNone/>
            </a:pPr>
            <a:endParaRPr lang="en-US" sz="2100" dirty="0"/>
          </a:p>
        </p:txBody>
      </p:sp>
      <p:sp>
        <p:nvSpPr>
          <p:cNvPr id="4" name="Slide Number Placeholder 3">
            <a:extLst>
              <a:ext uri="{FF2B5EF4-FFF2-40B4-BE49-F238E27FC236}">
                <a16:creationId xmlns:a16="http://schemas.microsoft.com/office/drawing/2014/main" id="{8B1ECBF4-5290-0DE8-7190-1AC2C9801E39}"/>
              </a:ext>
            </a:extLst>
          </p:cNvPr>
          <p:cNvSpPr>
            <a:spLocks noGrp="1"/>
          </p:cNvSpPr>
          <p:nvPr>
            <p:ph type="sldNum" sz="quarter" idx="12"/>
          </p:nvPr>
        </p:nvSpPr>
        <p:spPr/>
        <p:txBody>
          <a:bodyPr/>
          <a:lstStyle/>
          <a:p>
            <a:fld id="{C4C925CD-3B73-704E-9D46-B95362A7C6AC}" type="slidenum">
              <a:rPr lang="en-US" smtClean="0"/>
              <a:t>4</a:t>
            </a:fld>
            <a:endParaRPr lang="en-US"/>
          </a:p>
        </p:txBody>
      </p:sp>
    </p:spTree>
    <p:extLst>
      <p:ext uri="{BB962C8B-B14F-4D97-AF65-F5344CB8AC3E}">
        <p14:creationId xmlns:p14="http://schemas.microsoft.com/office/powerpoint/2010/main" val="1822241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 (CSRF)</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25717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57500" y="1835590"/>
            <a:ext cx="3630588"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t>
            </a:r>
            <a:r>
              <a:rPr lang="en-US" sz="1350" dirty="0" err="1">
                <a:solidFill>
                  <a:schemeClr val="accent3">
                    <a:lumMod val="75000"/>
                  </a:schemeClr>
                </a:solidFill>
              </a:rPr>
              <a:t>transfer?to</a:t>
            </a:r>
            <a:r>
              <a:rPr lang="en-US" sz="1350" dirty="0">
                <a:solidFill>
                  <a:schemeClr val="accent3">
                    <a:lumMod val="75000"/>
                  </a:schemeClr>
                </a:solidFill>
              </a:rPr>
              <a:t>=</a:t>
            </a:r>
            <a:r>
              <a:rPr lang="en-US" sz="1350" dirty="0" err="1">
                <a:solidFill>
                  <a:schemeClr val="accent3">
                    <a:lumMod val="75000"/>
                  </a:schemeClr>
                </a:solidFill>
              </a:rPr>
              <a:t>badguy&amp;amt</a:t>
            </a:r>
            <a:r>
              <a:rPr lang="en-US" sz="1350" dirty="0">
                <a:solidFill>
                  <a:schemeClr val="accent3">
                    <a:lumMod val="75000"/>
                  </a:schemeClr>
                </a:solidFill>
              </a:rPr>
              <a:t>=100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4290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2706010"/>
            <a:ext cx="2189701"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Transfer complete: -$100.00</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pic>
        <p:nvPicPr>
          <p:cNvPr id="14" name="Picture 13" descr="C:\Documents and Settings\Eric\Local Settings\Temporary Internet Files\Content.IE5\J3WCMIIA\MC900349121[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1600200" y="982289"/>
            <a:ext cx="545067" cy="51266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2136733" y="1161635"/>
            <a:ext cx="3613746" cy="507831"/>
          </a:xfrm>
          <a:prstGeom prst="rect">
            <a:avLst/>
          </a:prstGeom>
          <a:noFill/>
        </p:spPr>
        <p:txBody>
          <a:bodyPr wrap="none" rtlCol="0">
            <a:spAutoFit/>
          </a:bodyPr>
          <a:lstStyle/>
          <a:p>
            <a:r>
              <a:rPr lang="en-US" sz="1350" dirty="0"/>
              <a:t>Click me!!!</a:t>
            </a:r>
            <a:br>
              <a:rPr lang="en-US" sz="1350" dirty="0"/>
            </a:br>
            <a:r>
              <a:rPr lang="en-US" sz="1350" dirty="0">
                <a:solidFill>
                  <a:srgbClr val="FF0000"/>
                </a:solidFill>
              </a:rPr>
              <a:t>https://</a:t>
            </a:r>
            <a:r>
              <a:rPr lang="en-US" sz="1350" dirty="0" err="1">
                <a:solidFill>
                  <a:srgbClr val="FF0000"/>
                </a:solidFill>
              </a:rPr>
              <a:t>bank.com</a:t>
            </a:r>
            <a:r>
              <a:rPr lang="en-US" sz="1350" dirty="0">
                <a:solidFill>
                  <a:srgbClr val="FF0000"/>
                </a:solidFill>
              </a:rPr>
              <a:t>/transfer?to=badguy&amp;amt=100</a:t>
            </a:r>
          </a:p>
        </p:txBody>
      </p:sp>
      <p:sp>
        <p:nvSpPr>
          <p:cNvPr id="8" name="Slide Number Placeholder 7">
            <a:extLst>
              <a:ext uri="{FF2B5EF4-FFF2-40B4-BE49-F238E27FC236}">
                <a16:creationId xmlns:a16="http://schemas.microsoft.com/office/drawing/2014/main" id="{346530A2-7D39-FE65-F8FB-467A23FDE8E5}"/>
              </a:ext>
            </a:extLst>
          </p:cNvPr>
          <p:cNvSpPr>
            <a:spLocks noGrp="1"/>
          </p:cNvSpPr>
          <p:nvPr>
            <p:ph type="sldNum" sz="quarter" idx="12"/>
          </p:nvPr>
        </p:nvSpPr>
        <p:spPr/>
        <p:txBody>
          <a:bodyPr/>
          <a:lstStyle/>
          <a:p>
            <a:fld id="{C4C925CD-3B73-704E-9D46-B95362A7C6AC}" type="slidenum">
              <a:rPr lang="en-US" smtClean="0"/>
              <a:t>40</a:t>
            </a:fld>
            <a:endParaRPr lang="en-US"/>
          </a:p>
        </p:txBody>
      </p:sp>
    </p:spTree>
    <p:extLst>
      <p:ext uri="{BB962C8B-B14F-4D97-AF65-F5344CB8AC3E}">
        <p14:creationId xmlns:p14="http://schemas.microsoft.com/office/powerpoint/2010/main" val="133688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Profile </a:t>
            </a:r>
            <a:r>
              <a:rPr lang="en-US"/>
              <a:t>Pollution with CSRF</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41</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6387" y="1143639"/>
            <a:ext cx="5660273" cy="3042397"/>
          </a:xfrm>
          <a:prstGeom prst="rect">
            <a:avLst/>
          </a:prstGeom>
        </p:spPr>
      </p:pic>
      <p:sp>
        <p:nvSpPr>
          <p:cNvPr id="8" name="TextBox 7"/>
          <p:cNvSpPr txBox="1"/>
          <p:nvPr/>
        </p:nvSpPr>
        <p:spPr>
          <a:xfrm>
            <a:off x="1935463" y="4554214"/>
            <a:ext cx="5473191" cy="41549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050" b="1" dirty="0">
                <a:solidFill>
                  <a:srgbClr val="1F497D"/>
                </a:solidFill>
              </a:rPr>
              <a:t>Take This Personally: Pollution Attacks on Personalized Services. </a:t>
            </a:r>
            <a:r>
              <a:rPr lang="en-US" sz="1050" dirty="0"/>
              <a:t>X. Xing, W. Ming, D. </a:t>
            </a:r>
            <a:r>
              <a:rPr lang="en-US" sz="1050" dirty="0" err="1"/>
              <a:t>Doozan</a:t>
            </a:r>
            <a:r>
              <a:rPr lang="en-US" sz="1050" dirty="0"/>
              <a:t>, A. </a:t>
            </a:r>
            <a:r>
              <a:rPr lang="en-US" sz="1050" dirty="0" err="1"/>
              <a:t>Snoeren</a:t>
            </a:r>
            <a:r>
              <a:rPr lang="en-US" sz="1050" dirty="0"/>
              <a:t>, N. Feamster, W. Lee.  In </a:t>
            </a:r>
            <a:r>
              <a:rPr lang="en-US" sz="1050" i="1" dirty="0"/>
              <a:t>USENIX Security Symposium</a:t>
            </a:r>
            <a:r>
              <a:rPr lang="en-US" sz="1050" dirty="0"/>
              <a:t>, 2013.</a:t>
            </a:r>
            <a:endParaRPr lang="en-US" sz="1050" b="1" dirty="0">
              <a:solidFill>
                <a:srgbClr val="FF0000"/>
              </a:solidFill>
            </a:endParaRPr>
          </a:p>
        </p:txBody>
      </p:sp>
    </p:spTree>
    <p:extLst>
      <p:ext uri="{BB962C8B-B14F-4D97-AF65-F5344CB8AC3E}">
        <p14:creationId xmlns:p14="http://schemas.microsoft.com/office/powerpoint/2010/main" val="1855943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Defenses</a:t>
            </a:r>
          </a:p>
        </p:txBody>
      </p:sp>
      <p:sp>
        <p:nvSpPr>
          <p:cNvPr id="3" name="Content Placeholder 2"/>
          <p:cNvSpPr>
            <a:spLocks noGrp="1"/>
          </p:cNvSpPr>
          <p:nvPr>
            <p:ph idx="1"/>
          </p:nvPr>
        </p:nvSpPr>
        <p:spPr/>
        <p:txBody>
          <a:bodyPr/>
          <a:lstStyle/>
          <a:p>
            <a:r>
              <a:rPr lang="en-US" dirty="0"/>
              <a:t>Need to “authenticate” each user action </a:t>
            </a:r>
            <a:br>
              <a:rPr lang="en-US" dirty="0"/>
            </a:br>
            <a:r>
              <a:rPr lang="en-US" dirty="0"/>
              <a:t>originates from our site</a:t>
            </a:r>
          </a:p>
          <a:p>
            <a:r>
              <a:rPr lang="en-US" dirty="0"/>
              <a:t>One way: each “action” gets a token associated with it</a:t>
            </a:r>
          </a:p>
          <a:p>
            <a:pPr lvl="1"/>
            <a:r>
              <a:rPr lang="en-US" dirty="0"/>
              <a:t>On a new action (page), verify the token is present and correct</a:t>
            </a:r>
          </a:p>
          <a:p>
            <a:pPr lvl="1"/>
            <a:r>
              <a:rPr lang="en-US" dirty="0"/>
              <a:t>Attacker can’t find token for another user, </a:t>
            </a:r>
            <a:br>
              <a:rPr lang="en-US" dirty="0"/>
            </a:br>
            <a:r>
              <a:rPr lang="en-US" dirty="0"/>
              <a:t>and thus can’t make actions on the user’s behalf</a:t>
            </a:r>
          </a:p>
        </p:txBody>
      </p:sp>
      <p:sp>
        <p:nvSpPr>
          <p:cNvPr id="4" name="Slide Number Placeholder 3">
            <a:extLst>
              <a:ext uri="{FF2B5EF4-FFF2-40B4-BE49-F238E27FC236}">
                <a16:creationId xmlns:a16="http://schemas.microsoft.com/office/drawing/2014/main" id="{38D6A837-50F5-C35E-933A-E3715320DCF8}"/>
              </a:ext>
            </a:extLst>
          </p:cNvPr>
          <p:cNvSpPr>
            <a:spLocks noGrp="1"/>
          </p:cNvSpPr>
          <p:nvPr>
            <p:ph type="sldNum" sz="quarter" idx="12"/>
          </p:nvPr>
        </p:nvSpPr>
        <p:spPr/>
        <p:txBody>
          <a:bodyPr/>
          <a:lstStyle/>
          <a:p>
            <a:fld id="{C4C925CD-3B73-704E-9D46-B95362A7C6AC}" type="slidenum">
              <a:rPr lang="en-US" smtClean="0"/>
              <a:t>42</a:t>
            </a:fld>
            <a:endParaRPr lang="en-US"/>
          </a:p>
        </p:txBody>
      </p:sp>
    </p:spTree>
    <p:extLst>
      <p:ext uri="{BB962C8B-B14F-4D97-AF65-F5344CB8AC3E}">
        <p14:creationId xmlns:p14="http://schemas.microsoft.com/office/powerpoint/2010/main" val="1760345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CSRF Defenses</a:t>
            </a:r>
          </a:p>
        </p:txBody>
      </p:sp>
      <p:pic>
        <p:nvPicPr>
          <p:cNvPr id="4" name="Picture 3" descr="C:\Documents and Settings\Eric\Local Settings\Temporary Internet Files\Content.IE5\BHIGFSU1\MC910216349[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955" y="2652411"/>
            <a:ext cx="351170" cy="351170"/>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9592" y="2400300"/>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15201" y="3143756"/>
            <a:ext cx="512003" cy="51384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849133" y="2057400"/>
            <a:ext cx="874150" cy="300082"/>
          </a:xfrm>
          <a:prstGeom prst="rect">
            <a:avLst/>
          </a:prstGeom>
          <a:noFill/>
        </p:spPr>
        <p:txBody>
          <a:bodyPr wrap="none" rtlCol="0">
            <a:spAutoFit/>
          </a:bodyPr>
          <a:lstStyle/>
          <a:p>
            <a:r>
              <a:rPr lang="en-US" sz="1350" dirty="0"/>
              <a:t>bank.com</a:t>
            </a:r>
          </a:p>
        </p:txBody>
      </p:sp>
      <p:cxnSp>
        <p:nvCxnSpPr>
          <p:cNvPr id="10" name="Straight Arrow Connector 9"/>
          <p:cNvCxnSpPr/>
          <p:nvPr/>
        </p:nvCxnSpPr>
        <p:spPr>
          <a:xfrm>
            <a:off x="2800350" y="307931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44587" y="2343150"/>
            <a:ext cx="4041964" cy="71558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a:t>
            </a:r>
            <a:r>
              <a:rPr lang="en-US" sz="1350" dirty="0" err="1">
                <a:solidFill>
                  <a:schemeClr val="accent3">
                    <a:lumMod val="75000"/>
                  </a:schemeClr>
                </a:solidFill>
              </a:rPr>
              <a:t>transfer?to</a:t>
            </a:r>
            <a:r>
              <a:rPr lang="en-US" sz="1350" dirty="0">
                <a:solidFill>
                  <a:schemeClr val="accent3">
                    <a:lumMod val="75000"/>
                  </a:schemeClr>
                </a:solidFill>
              </a:rPr>
              <a:t>=</a:t>
            </a:r>
            <a:r>
              <a:rPr lang="en-US" sz="1350" dirty="0" err="1">
                <a:solidFill>
                  <a:schemeClr val="accent3">
                    <a:lumMod val="75000"/>
                  </a:schemeClr>
                </a:solidFill>
              </a:rPr>
              <a:t>joe&amp;amt</a:t>
            </a:r>
            <a:r>
              <a:rPr lang="en-US" sz="1350" dirty="0">
                <a:solidFill>
                  <a:schemeClr val="accent3">
                    <a:lumMod val="75000"/>
                  </a:schemeClr>
                </a:solidFill>
              </a:rPr>
              <a:t>=25&amp;</a:t>
            </a:r>
            <a:r>
              <a:rPr lang="en-US" sz="1350" dirty="0"/>
              <a:t>token=8d64</a:t>
            </a:r>
            <a:r>
              <a:rPr lang="en-US" sz="1350" dirty="0">
                <a:solidFill>
                  <a:schemeClr val="accent3">
                    <a:lumMod val="75000"/>
                  </a:schemeClr>
                </a:solidFill>
              </a:rPr>
              <a:t> HTTP/1.1</a:t>
            </a:r>
            <a:br>
              <a:rPr lang="en-US" sz="1350" dirty="0">
                <a:solidFill>
                  <a:schemeClr val="accent3">
                    <a:lumMod val="75000"/>
                  </a:schemeClr>
                </a:solidFill>
              </a:rPr>
            </a:br>
            <a:r>
              <a:rPr lang="en-US" sz="1350" dirty="0">
                <a:solidFill>
                  <a:schemeClr val="accent3">
                    <a:lumMod val="75000"/>
                  </a:schemeClr>
                </a:solidFill>
              </a:rPr>
              <a:t>Host:  bank.com</a:t>
            </a:r>
          </a:p>
          <a:p>
            <a:r>
              <a:rPr lang="en-US" sz="1350" dirty="0">
                <a:solidFill>
                  <a:schemeClr val="accent3">
                    <a:lumMod val="75000"/>
                  </a:schemeClr>
                </a:solidFill>
              </a:rPr>
              <a:t>Cookie: </a:t>
            </a:r>
            <a:r>
              <a:rPr lang="en-US" sz="1350" dirty="0">
                <a:solidFill>
                  <a:schemeClr val="accent2">
                    <a:lumMod val="50000"/>
                  </a:schemeClr>
                </a:solidFill>
              </a:rPr>
              <a:t>login=fde874</a:t>
            </a:r>
          </a:p>
        </p:txBody>
      </p:sp>
      <p:cxnSp>
        <p:nvCxnSpPr>
          <p:cNvPr id="12" name="Straight Arrow Connector 11"/>
          <p:cNvCxnSpPr/>
          <p:nvPr/>
        </p:nvCxnSpPr>
        <p:spPr>
          <a:xfrm flipH="1">
            <a:off x="2800350" y="393656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98387" y="3213570"/>
            <a:ext cx="2189701"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p>
          <a:p>
            <a:r>
              <a:rPr lang="en-US" sz="1350" dirty="0">
                <a:solidFill>
                  <a:schemeClr val="accent1"/>
                </a:solidFill>
              </a:rPr>
              <a:t>Transfer complete: -$25.00</a:t>
            </a:r>
          </a:p>
        </p:txBody>
      </p:sp>
      <p:sp>
        <p:nvSpPr>
          <p:cNvPr id="9" name="Cloud Callout 8"/>
          <p:cNvSpPr/>
          <p:nvPr/>
        </p:nvSpPr>
        <p:spPr>
          <a:xfrm>
            <a:off x="6275897" y="1014941"/>
            <a:ext cx="1684362" cy="85725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fde874 = bob</a:t>
            </a:r>
          </a:p>
        </p:txBody>
      </p:sp>
      <p:sp>
        <p:nvSpPr>
          <p:cNvPr id="8" name="TextBox 7"/>
          <p:cNvSpPr txBox="1"/>
          <p:nvPr/>
        </p:nvSpPr>
        <p:spPr>
          <a:xfrm>
            <a:off x="1428751" y="944002"/>
            <a:ext cx="4186787" cy="507831"/>
          </a:xfrm>
          <a:prstGeom prst="rect">
            <a:avLst/>
          </a:prstGeom>
          <a:noFill/>
        </p:spPr>
        <p:txBody>
          <a:bodyPr wrap="none" rtlCol="0">
            <a:spAutoFit/>
          </a:bodyPr>
          <a:lstStyle/>
          <a:p>
            <a:r>
              <a:rPr lang="en-US" sz="1350" dirty="0"/>
              <a:t>Pay $25 to Joe:</a:t>
            </a:r>
            <a:br>
              <a:rPr lang="en-US" sz="1350" dirty="0"/>
            </a:br>
            <a:r>
              <a:rPr lang="en-US" sz="1350" dirty="0"/>
              <a:t>https://</a:t>
            </a:r>
            <a:r>
              <a:rPr lang="en-US" sz="1350" dirty="0" err="1"/>
              <a:t>bank.com</a:t>
            </a:r>
            <a:r>
              <a:rPr lang="en-US" sz="1350" dirty="0"/>
              <a:t>/transfer?to=joe&amp;amt=25&amp;token=8d64</a:t>
            </a:r>
          </a:p>
        </p:txBody>
      </p:sp>
      <p:cxnSp>
        <p:nvCxnSpPr>
          <p:cNvPr id="16" name="Straight Arrow Connector 15"/>
          <p:cNvCxnSpPr/>
          <p:nvPr/>
        </p:nvCxnSpPr>
        <p:spPr>
          <a:xfrm flipH="1">
            <a:off x="2800350" y="226604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98388" y="1543050"/>
            <a:ext cx="1862305" cy="715581"/>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Set-Cookie: </a:t>
            </a:r>
            <a:r>
              <a:rPr lang="en-US" sz="1350" dirty="0">
                <a:solidFill>
                  <a:schemeClr val="accent2">
                    <a:lumMod val="50000"/>
                  </a:schemeClr>
                </a:solidFill>
              </a:rPr>
              <a:t>token=8d64</a:t>
            </a:r>
            <a:br>
              <a:rPr lang="en-US" sz="1350" dirty="0">
                <a:solidFill>
                  <a:schemeClr val="accent1"/>
                </a:solidFill>
              </a:rPr>
            </a:br>
            <a:r>
              <a:rPr lang="en-US" sz="1350" dirty="0">
                <a:solidFill>
                  <a:schemeClr val="accent1"/>
                </a:solidFill>
              </a:rPr>
              <a:t>….</a:t>
            </a:r>
          </a:p>
        </p:txBody>
      </p:sp>
      <p:sp>
        <p:nvSpPr>
          <p:cNvPr id="3" name="Rectangle 2"/>
          <p:cNvSpPr/>
          <p:nvPr/>
        </p:nvSpPr>
        <p:spPr>
          <a:xfrm>
            <a:off x="1257300" y="1543051"/>
            <a:ext cx="2914650" cy="507831"/>
          </a:xfrm>
          <a:prstGeom prst="rect">
            <a:avLst/>
          </a:prstGeom>
        </p:spPr>
        <p:txBody>
          <a:bodyPr wrap="square">
            <a:spAutoFit/>
          </a:bodyPr>
          <a:lstStyle/>
          <a:p>
            <a:r>
              <a:rPr lang="en-US" sz="1350" dirty="0"/>
              <a:t>&lt;input type="hidden" name=”token" value="8d64" /&gt;</a:t>
            </a:r>
          </a:p>
        </p:txBody>
      </p:sp>
      <p:sp>
        <p:nvSpPr>
          <p:cNvPr id="14" name="Slide Number Placeholder 13">
            <a:extLst>
              <a:ext uri="{FF2B5EF4-FFF2-40B4-BE49-F238E27FC236}">
                <a16:creationId xmlns:a16="http://schemas.microsoft.com/office/drawing/2014/main" id="{220304DE-352F-7013-F295-68BC113D51EE}"/>
              </a:ext>
            </a:extLst>
          </p:cNvPr>
          <p:cNvSpPr>
            <a:spLocks noGrp="1"/>
          </p:cNvSpPr>
          <p:nvPr>
            <p:ph type="sldNum" sz="quarter" idx="12"/>
          </p:nvPr>
        </p:nvSpPr>
        <p:spPr/>
        <p:txBody>
          <a:bodyPr/>
          <a:lstStyle/>
          <a:p>
            <a:fld id="{C4C925CD-3B73-704E-9D46-B95362A7C6AC}" type="slidenum">
              <a:rPr lang="en-US" smtClean="0"/>
              <a:t>43</a:t>
            </a:fld>
            <a:endParaRPr lang="en-US"/>
          </a:p>
        </p:txBody>
      </p:sp>
    </p:spTree>
    <p:extLst>
      <p:ext uri="{BB962C8B-B14F-4D97-AF65-F5344CB8AC3E}">
        <p14:creationId xmlns:p14="http://schemas.microsoft.com/office/powerpoint/2010/main" val="246737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3600" b="1"/>
            </a:pPr>
            <a:r>
              <a:t>Modern CSRF Defense: SameSite Cookies</a:t>
            </a:r>
          </a:p>
        </p:txBody>
      </p:sp>
      <p:sp>
        <p:nvSpPr>
          <p:cNvPr id="3" name="TextBox 2"/>
          <p:cNvSpPr txBox="1"/>
          <p:nvPr/>
        </p:nvSpPr>
        <p:spPr>
          <a:xfrm>
            <a:off x="685800" y="1280160"/>
            <a:ext cx="7772400" cy="4572000"/>
          </a:xfrm>
          <a:prstGeom prst="rect">
            <a:avLst/>
          </a:prstGeom>
          <a:noFill/>
        </p:spPr>
        <p:txBody>
          <a:bodyPr wrap="square">
            <a:spAutoFit/>
          </a:bodyPr>
          <a:lstStyle/>
          <a:p>
            <a:pPr>
              <a:defRPr sz="1400"/>
            </a:pPr>
            <a:r>
              <a:t>The Problem with Traditional Cookies:</a:t>
            </a:r>
          </a:p>
          <a:p>
            <a:pPr>
              <a:defRPr sz="1400"/>
            </a:pPr>
            <a:r>
              <a:t>Browsers automatically send cookies with EVERY request to a domain,</a:t>
            </a:r>
          </a:p>
          <a:p>
            <a:pPr>
              <a:defRPr sz="1400"/>
            </a:pPr>
            <a:r>
              <a:t>even requests initiated by other sites (enabling CSRF)</a:t>
            </a:r>
          </a:p>
          <a:p>
            <a:pPr>
              <a:defRPr sz="1400"/>
            </a:pPr>
            <a:endParaRPr/>
          </a:p>
          <a:p>
            <a:pPr>
              <a:defRPr sz="1400"/>
            </a:pPr>
            <a:r>
              <a:t>SameSite Cookie Attribute (Modern Solution):</a:t>
            </a:r>
          </a:p>
          <a:p>
            <a:pPr>
              <a:defRPr sz="1400"/>
            </a:pPr>
            <a:r>
              <a:t>Set-Cookie: session=abc123; SameSite=Strict</a:t>
            </a:r>
          </a:p>
          <a:p>
            <a:pPr>
              <a:defRPr sz="1400"/>
            </a:pPr>
            <a:r>
              <a:t>Set-Cookie: session=abc123; SameSite=Lax</a:t>
            </a:r>
          </a:p>
          <a:p>
            <a:pPr>
              <a:defRPr sz="1400"/>
            </a:pPr>
            <a:r>
              <a:t>Set-Cookie: session=abc123; SameSite=None; Secure</a:t>
            </a:r>
          </a:p>
          <a:p>
            <a:pPr>
              <a:defRPr sz="1400"/>
            </a:pPr>
            <a:endParaRPr/>
          </a:p>
          <a:p>
            <a:pPr>
              <a:defRPr sz="1400"/>
            </a:pPr>
            <a:r>
              <a:t>Three modes:</a:t>
            </a:r>
          </a:p>
          <a:p>
            <a:pPr>
              <a:defRPr sz="1400"/>
            </a:pPr>
            <a:endParaRPr/>
          </a:p>
          <a:p>
            <a:pPr>
              <a:defRPr sz="1400"/>
            </a:pPr>
            <a:r>
              <a:t>SameSite=Strict</a:t>
            </a:r>
          </a:p>
          <a:p>
            <a:pPr>
              <a:defRPr sz="1400"/>
            </a:pPr>
            <a:r>
              <a:t>  Cookie only sent for same-site requests</a:t>
            </a:r>
          </a:p>
          <a:p>
            <a:pPr>
              <a:defRPr sz="1400"/>
            </a:pPr>
            <a:r>
              <a:t>  Not sent when clicking links from other sites</a:t>
            </a:r>
          </a:p>
          <a:p>
            <a:pPr>
              <a:defRPr sz="1400"/>
            </a:pPr>
            <a:r>
              <a:t>  Maximum security, but may break legitimate cross-site flows</a:t>
            </a:r>
          </a:p>
          <a:p>
            <a:pPr>
              <a:defRPr sz="1400"/>
            </a:pPr>
            <a:endParaRPr/>
          </a:p>
          <a:p>
            <a:pPr>
              <a:defRPr sz="1400"/>
            </a:pPr>
            <a:r>
              <a:t>SameSite=Lax (Default in modern browsers)</a:t>
            </a:r>
          </a:p>
          <a:p>
            <a:pPr>
              <a:defRPr sz="1400"/>
            </a:pPr>
            <a:r>
              <a:t>  Cookie sent with top-level navigation (clicking links)</a:t>
            </a:r>
          </a:p>
          <a:p>
            <a:pPr>
              <a:defRPr sz="1400"/>
            </a:pPr>
            <a:r>
              <a:t>  NOT sent with cross-site POST, images, iframes</a:t>
            </a:r>
          </a:p>
          <a:p>
            <a:pPr>
              <a:defRPr sz="1400"/>
            </a:pPr>
            <a:r>
              <a:t>  Balances security and usability</a:t>
            </a:r>
          </a:p>
          <a:p>
            <a:pPr>
              <a:defRPr sz="1400"/>
            </a:pPr>
            <a:endParaRPr/>
          </a:p>
          <a:p>
            <a:pPr>
              <a:defRPr sz="1400"/>
            </a:pPr>
            <a:r>
              <a:t>SameSite=None</a:t>
            </a:r>
          </a:p>
          <a:p>
            <a:pPr>
              <a:defRPr sz="1400"/>
            </a:pPr>
            <a:r>
              <a:t>  Cookie sent with all requests (old behavior)</a:t>
            </a:r>
          </a:p>
          <a:p>
            <a:pPr>
              <a:defRPr sz="1400"/>
            </a:pPr>
            <a:r>
              <a:t>  Must also set Secure flag (HTTPS only)</a:t>
            </a:r>
          </a:p>
          <a:p>
            <a:pPr>
              <a:defRPr sz="1400"/>
            </a:pPr>
            <a:r>
              <a:t>  Required for legitimate cross-site uses (embedded content, SSO)</a:t>
            </a:r>
          </a:p>
          <a:p>
            <a:pPr>
              <a:defRPr sz="1400"/>
            </a:pPr>
            <a:endParaRPr/>
          </a:p>
          <a:p>
            <a:pPr>
              <a:defRPr sz="1400"/>
            </a:pPr>
            <a:r>
              <a:t>Defense in Depth: Use SameSite=Lax + CSRF tokens together</a:t>
            </a:r>
          </a:p>
        </p:txBody>
      </p:sp>
      <p:sp>
        <p:nvSpPr>
          <p:cNvPr id="4" name="Slide Number Placeholder 3">
            <a:extLst>
              <a:ext uri="{FF2B5EF4-FFF2-40B4-BE49-F238E27FC236}">
                <a16:creationId xmlns:a16="http://schemas.microsoft.com/office/drawing/2014/main" id="{AF7A40F0-828C-2B83-6FE7-8711F3ACB24F}"/>
              </a:ext>
            </a:extLst>
          </p:cNvPr>
          <p:cNvSpPr>
            <a:spLocks noGrp="1"/>
          </p:cNvSpPr>
          <p:nvPr>
            <p:ph type="sldNum" sz="quarter" idx="12"/>
          </p:nvPr>
        </p:nvSpPr>
        <p:spPr/>
        <p:txBody>
          <a:bodyPr/>
          <a:lstStyle/>
          <a:p>
            <a:fld id="{C4C925CD-3B73-704E-9D46-B95362A7C6AC}" type="slidenum">
              <a:rPr lang="en-US" smtClean="0"/>
              <a:t>44</a:t>
            </a:fld>
            <a:endParaRPr lang="en-US"/>
          </a:p>
        </p:txBody>
      </p:sp>
    </p:spTree>
    <p:extLst>
      <p:ext uri="{BB962C8B-B14F-4D97-AF65-F5344CB8AC3E}">
        <p14:creationId xmlns:p14="http://schemas.microsoft.com/office/powerpoint/2010/main" val="3759757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a:t>
            </a:r>
          </a:p>
        </p:txBody>
      </p:sp>
      <p:graphicFrame>
        <p:nvGraphicFramePr>
          <p:cNvPr id="4" name="Content Placeholder 3"/>
          <p:cNvGraphicFramePr>
            <a:graphicFrameLocks noGrp="1"/>
          </p:cNvGraphicFramePr>
          <p:nvPr>
            <p:ph idx="1"/>
          </p:nvPr>
        </p:nvGraphicFramePr>
        <p:xfrm>
          <a:off x="1485900" y="1828800"/>
          <a:ext cx="6172200" cy="2071690"/>
        </p:xfrm>
        <a:graphic>
          <a:graphicData uri="http://schemas.openxmlformats.org/drawingml/2006/table">
            <a:tbl>
              <a:tblPr>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414338">
                <a:tc>
                  <a:txBody>
                    <a:bodyPr/>
                    <a:lstStyle/>
                    <a:p>
                      <a:r>
                        <a:rPr lang="en-US" sz="1000" b="1" dirty="0"/>
                        <a:t>Origin</a:t>
                      </a:r>
                    </a:p>
                  </a:txBody>
                  <a:tcPr marL="51435" marR="51435" marT="34290" marB="34290">
                    <a:noFill/>
                  </a:tcPr>
                </a:tc>
                <a:tc>
                  <a:txBody>
                    <a:bodyPr/>
                    <a:lstStyle/>
                    <a:p>
                      <a:r>
                        <a:rPr lang="en-US" sz="1000" b="1" dirty="0"/>
                        <a:t>Trying to access</a:t>
                      </a:r>
                    </a:p>
                  </a:txBody>
                  <a:tcPr marL="51435" marR="51435" marT="34290" marB="34290">
                    <a:noFill/>
                  </a:tcPr>
                </a:tc>
                <a:tc>
                  <a:txBody>
                    <a:bodyPr/>
                    <a:lstStyle/>
                    <a:p>
                      <a:r>
                        <a:rPr lang="en-US" sz="1000" b="1" dirty="0"/>
                        <a:t>Allowed?</a:t>
                      </a:r>
                    </a:p>
                  </a:txBody>
                  <a:tcPr marL="51435" marR="51435" marT="34290" marB="34290">
                    <a:noFill/>
                  </a:tcPr>
                </a:tc>
                <a:extLst>
                  <a:ext uri="{0D108BD9-81ED-4DB2-BD59-A6C34878D82A}">
                    <a16:rowId xmlns:a16="http://schemas.microsoft.com/office/drawing/2014/main" val="10000"/>
                  </a:ext>
                </a:extLst>
              </a:tr>
              <a:tr h="414338">
                <a:tc>
                  <a:txBody>
                    <a:bodyPr/>
                    <a:lstStyle/>
                    <a:p>
                      <a:r>
                        <a:rPr lang="en-US" sz="1000" dirty="0"/>
                        <a:t>https://</a:t>
                      </a:r>
                      <a:r>
                        <a:rPr lang="en-US" sz="1000" dirty="0" err="1"/>
                        <a:t>example.com</a:t>
                      </a:r>
                      <a:r>
                        <a:rPr lang="en-US" sz="1000" dirty="0"/>
                        <a:t>/a/</a:t>
                      </a:r>
                    </a:p>
                  </a:txBody>
                  <a:tcPr marL="51435" marR="51435" marT="34290" marB="34290">
                    <a:noFill/>
                  </a:tcPr>
                </a:tc>
                <a:tc>
                  <a:txBody>
                    <a:bodyPr/>
                    <a:lstStyle/>
                    <a:p>
                      <a:r>
                        <a:rPr lang="en-US" sz="1000" dirty="0"/>
                        <a:t>https://example.com/</a:t>
                      </a:r>
                    </a:p>
                  </a:txBody>
                  <a:tcPr marL="51435" marR="51435" marT="34290" marB="34290">
                    <a:noFill/>
                  </a:tcPr>
                </a:tc>
                <a:tc>
                  <a:txBody>
                    <a:bodyPr/>
                    <a:lstStyle/>
                    <a:p>
                      <a:r>
                        <a:rPr lang="en-US" sz="1000" dirty="0"/>
                        <a:t>Protocol mismatch</a:t>
                      </a:r>
                    </a:p>
                  </a:txBody>
                  <a:tcPr marL="51435" marR="51435" marT="34290" marB="34290">
                    <a:noFill/>
                  </a:tcPr>
                </a:tc>
                <a:extLst>
                  <a:ext uri="{0D108BD9-81ED-4DB2-BD59-A6C34878D82A}">
                    <a16:rowId xmlns:a16="http://schemas.microsoft.com/office/drawing/2014/main" val="10001"/>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/b/</a:t>
                      </a:r>
                    </a:p>
                  </a:txBody>
                  <a:tcPr marL="51435" marR="51435" marT="34290" marB="34290">
                    <a:noFill/>
                  </a:tcPr>
                </a:tc>
                <a:tc>
                  <a:txBody>
                    <a:bodyPr/>
                    <a:lstStyle/>
                    <a:p>
                      <a:r>
                        <a:rPr lang="en-US" sz="1000" dirty="0"/>
                        <a:t>Yes</a:t>
                      </a:r>
                    </a:p>
                  </a:txBody>
                  <a:tcPr marL="51435" marR="51435" marT="34290" marB="34290">
                    <a:noFill/>
                  </a:tcPr>
                </a:tc>
                <a:extLst>
                  <a:ext uri="{0D108BD9-81ED-4DB2-BD59-A6C34878D82A}">
                    <a16:rowId xmlns:a16="http://schemas.microsoft.com/office/drawing/2014/main" val="10002"/>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www.example.com</a:t>
                      </a:r>
                      <a:r>
                        <a:rPr lang="en-US" sz="1000" dirty="0"/>
                        <a:t>/a/</a:t>
                      </a:r>
                    </a:p>
                  </a:txBody>
                  <a:tcPr marL="51435" marR="51435" marT="34290" marB="34290">
                    <a:noFill/>
                  </a:tcPr>
                </a:tc>
                <a:tc>
                  <a:txBody>
                    <a:bodyPr/>
                    <a:lstStyle/>
                    <a:p>
                      <a:r>
                        <a:rPr lang="en-US" sz="1000" dirty="0"/>
                        <a:t>Host mismatch</a:t>
                      </a:r>
                    </a:p>
                  </a:txBody>
                  <a:tcPr marL="51435" marR="51435" marT="34290" marB="34290">
                    <a:noFill/>
                  </a:tcPr>
                </a:tc>
                <a:extLst>
                  <a:ext uri="{0D108BD9-81ED-4DB2-BD59-A6C34878D82A}">
                    <a16:rowId xmlns:a16="http://schemas.microsoft.com/office/drawing/2014/main" val="10003"/>
                  </a:ext>
                </a:extLst>
              </a:tr>
              <a:tr h="41433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https://example.com:81/</a:t>
                      </a:r>
                    </a:p>
                  </a:txBody>
                  <a:tcPr marL="51435" marR="51435" marT="34290" marB="3429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https://</a:t>
                      </a:r>
                      <a:r>
                        <a:rPr lang="en-US" sz="1000" dirty="0" err="1"/>
                        <a:t>example.com</a:t>
                      </a:r>
                      <a:r>
                        <a:rPr lang="en-US" sz="1000" dirty="0"/>
                        <a:t>/</a:t>
                      </a:r>
                    </a:p>
                  </a:txBody>
                  <a:tcPr marL="51435" marR="51435" marT="34290" marB="34290">
                    <a:noFill/>
                  </a:tcPr>
                </a:tc>
                <a:tc>
                  <a:txBody>
                    <a:bodyPr/>
                    <a:lstStyle/>
                    <a:p>
                      <a:r>
                        <a:rPr lang="en-US" sz="1000" dirty="0"/>
                        <a:t>Port mismatch</a:t>
                      </a:r>
                    </a:p>
                  </a:txBody>
                  <a:tcPr marL="51435" marR="51435" marT="34290" marB="34290">
                    <a:noFill/>
                  </a:tcPr>
                </a:tc>
                <a:extLst>
                  <a:ext uri="{0D108BD9-81ED-4DB2-BD59-A6C34878D82A}">
                    <a16:rowId xmlns:a16="http://schemas.microsoft.com/office/drawing/2014/main" val="10004"/>
                  </a:ext>
                </a:extLst>
              </a:tr>
            </a:tbl>
          </a:graphicData>
        </a:graphic>
      </p:graphicFrame>
      <p:sp>
        <p:nvSpPr>
          <p:cNvPr id="3" name="Slide Number Placeholder 2">
            <a:extLst>
              <a:ext uri="{FF2B5EF4-FFF2-40B4-BE49-F238E27FC236}">
                <a16:creationId xmlns:a16="http://schemas.microsoft.com/office/drawing/2014/main" id="{C09C3435-28C2-A54E-17D4-C9E9E124DE02}"/>
              </a:ext>
            </a:extLst>
          </p:cNvPr>
          <p:cNvSpPr>
            <a:spLocks noGrp="1"/>
          </p:cNvSpPr>
          <p:nvPr>
            <p:ph type="sldNum" sz="quarter" idx="12"/>
          </p:nvPr>
        </p:nvSpPr>
        <p:spPr/>
        <p:txBody>
          <a:bodyPr/>
          <a:lstStyle/>
          <a:p>
            <a:fld id="{C4C925CD-3B73-704E-9D46-B95362A7C6AC}" type="slidenum">
              <a:rPr lang="en-US" smtClean="0"/>
              <a:t>45</a:t>
            </a:fld>
            <a:endParaRPr lang="en-US"/>
          </a:p>
        </p:txBody>
      </p:sp>
    </p:spTree>
    <p:extLst>
      <p:ext uri="{BB962C8B-B14F-4D97-AF65-F5344CB8AC3E}">
        <p14:creationId xmlns:p14="http://schemas.microsoft.com/office/powerpoint/2010/main" val="3701175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about externally hosted scripts?</a:t>
            </a:r>
          </a:p>
        </p:txBody>
      </p:sp>
      <p:sp>
        <p:nvSpPr>
          <p:cNvPr id="3" name="Content Placeholder 2"/>
          <p:cNvSpPr>
            <a:spLocks noGrp="1"/>
          </p:cNvSpPr>
          <p:nvPr>
            <p:ph idx="1"/>
          </p:nvPr>
        </p:nvSpPr>
        <p:spPr>
          <a:xfrm>
            <a:off x="1485900" y="1200152"/>
            <a:ext cx="6172200" cy="3714749"/>
          </a:xfrm>
        </p:spPr>
        <p:txBody>
          <a:bodyPr>
            <a:normAutofit/>
          </a:bodyPr>
          <a:lstStyle/>
          <a:p>
            <a:pPr marL="0" indent="0">
              <a:buNone/>
            </a:pPr>
            <a:r>
              <a:rPr lang="en-US" sz="2100" dirty="0">
                <a:latin typeface="+mj-lt"/>
                <a:cs typeface="Consolas" panose="020B0609020204030204" pitchFamily="49" charset="0"/>
              </a:rPr>
              <a:t>Say example.com loads the following JS</a:t>
            </a:r>
          </a:p>
          <a:p>
            <a:pPr marL="0" indent="0">
              <a:buNone/>
            </a:pPr>
            <a:endParaRPr lang="en-US" sz="2100" dirty="0">
              <a:latin typeface="Consolas" panose="020B0609020204030204" pitchFamily="49" charset="0"/>
              <a:cs typeface="Consolas" panose="020B0609020204030204" pitchFamily="49" charset="0"/>
            </a:endParaRPr>
          </a:p>
          <a:p>
            <a:pPr marL="0" indent="0">
              <a:buNone/>
            </a:pPr>
            <a:r>
              <a:rPr lang="en-US" sz="2100" dirty="0">
                <a:latin typeface="Consolas" panose="020B0609020204030204" pitchFamily="49" charset="0"/>
                <a:cs typeface="Consolas" panose="020B0609020204030204" pitchFamily="49" charset="0"/>
              </a:rPr>
              <a:t>&lt;script 	</a:t>
            </a:r>
            <a:r>
              <a:rPr lang="en-US" sz="2100" dirty="0" err="1">
                <a:latin typeface="Consolas" panose="020B0609020204030204" pitchFamily="49" charset="0"/>
                <a:cs typeface="Consolas" panose="020B0609020204030204" pitchFamily="49" charset="0"/>
              </a:rPr>
              <a:t>src</a:t>
            </a:r>
            <a:r>
              <a:rPr lang="en-US" sz="2100" dirty="0">
                <a:latin typeface="Consolas" panose="020B0609020204030204" pitchFamily="49" charset="0"/>
                <a:cs typeface="Consolas" panose="020B0609020204030204" pitchFamily="49" charset="0"/>
              </a:rPr>
              <a:t>="//ajax.googleapis.com/ajax/</a:t>
            </a:r>
            <a:br>
              <a:rPr lang="en-US" sz="2100" dirty="0">
                <a:latin typeface="Consolas" panose="020B0609020204030204" pitchFamily="49" charset="0"/>
                <a:cs typeface="Consolas" panose="020B0609020204030204" pitchFamily="49" charset="0"/>
              </a:rPr>
            </a:br>
            <a:r>
              <a:rPr lang="en-US" sz="2100" dirty="0">
                <a:latin typeface="Consolas" panose="020B0609020204030204" pitchFamily="49" charset="0"/>
                <a:cs typeface="Consolas" panose="020B0609020204030204" pitchFamily="49" charset="0"/>
              </a:rPr>
              <a:t>			libs/</a:t>
            </a:r>
            <a:r>
              <a:rPr lang="en-US" sz="2100" dirty="0" err="1">
                <a:latin typeface="Consolas" panose="020B0609020204030204" pitchFamily="49" charset="0"/>
                <a:cs typeface="Consolas" panose="020B0609020204030204" pitchFamily="49" charset="0"/>
              </a:rPr>
              <a:t>jquery</a:t>
            </a:r>
            <a:r>
              <a:rPr lang="en-US" sz="2100" dirty="0">
                <a:latin typeface="Consolas" panose="020B0609020204030204" pitchFamily="49" charset="0"/>
                <a:cs typeface="Consolas" panose="020B0609020204030204" pitchFamily="49" charset="0"/>
              </a:rPr>
              <a:t>/1.10.2/jquery.min.js"&gt;</a:t>
            </a:r>
          </a:p>
          <a:p>
            <a:pPr marL="0" indent="0">
              <a:buNone/>
            </a:pPr>
            <a:r>
              <a:rPr lang="en-US" sz="2100" dirty="0">
                <a:latin typeface="Consolas" panose="020B0609020204030204" pitchFamily="49" charset="0"/>
                <a:cs typeface="Consolas" panose="020B0609020204030204" pitchFamily="49" charset="0"/>
              </a:rPr>
              <a:t>&lt;/script&gt;</a:t>
            </a:r>
          </a:p>
          <a:p>
            <a:pPr marL="0" indent="0">
              <a:buNone/>
            </a:pPr>
            <a:endParaRPr lang="en-US" sz="2100" dirty="0">
              <a:latin typeface="Consolas" panose="020B0609020204030204" pitchFamily="49" charset="0"/>
              <a:cs typeface="Consolas" panose="020B0609020204030204" pitchFamily="49" charset="0"/>
            </a:endParaRPr>
          </a:p>
          <a:p>
            <a:pPr marL="0" indent="0">
              <a:buNone/>
            </a:pPr>
            <a:r>
              <a:rPr lang="en-US" sz="2100" dirty="0">
                <a:solidFill>
                  <a:srgbClr val="4F81BE"/>
                </a:solidFill>
                <a:latin typeface="+mj-lt"/>
                <a:cs typeface="Consolas" panose="020B0609020204030204" pitchFamily="49" charset="0"/>
              </a:rPr>
              <a:t>Can it function normally in spite of SOP?</a:t>
            </a:r>
          </a:p>
          <a:p>
            <a:pPr marL="0" indent="0">
              <a:buNone/>
            </a:pPr>
            <a:r>
              <a:rPr lang="en-US" sz="2100" dirty="0">
                <a:latin typeface="+mj-lt"/>
                <a:cs typeface="Consolas" panose="020B0609020204030204" pitchFamily="49" charset="0"/>
              </a:rPr>
              <a:t>Yes. The origin of this script is still example.com </a:t>
            </a:r>
          </a:p>
        </p:txBody>
      </p:sp>
      <p:sp>
        <p:nvSpPr>
          <p:cNvPr id="4" name="Slide Number Placeholder 3">
            <a:extLst>
              <a:ext uri="{FF2B5EF4-FFF2-40B4-BE49-F238E27FC236}">
                <a16:creationId xmlns:a16="http://schemas.microsoft.com/office/drawing/2014/main" id="{A0C55F7B-4971-C8F5-5E19-3D180D1C2466}"/>
              </a:ext>
            </a:extLst>
          </p:cNvPr>
          <p:cNvSpPr>
            <a:spLocks noGrp="1"/>
          </p:cNvSpPr>
          <p:nvPr>
            <p:ph type="sldNum" sz="quarter" idx="12"/>
          </p:nvPr>
        </p:nvSpPr>
        <p:spPr/>
        <p:txBody>
          <a:bodyPr/>
          <a:lstStyle/>
          <a:p>
            <a:fld id="{C4C925CD-3B73-704E-9D46-B95362A7C6AC}" type="slidenum">
              <a:rPr lang="en-US" smtClean="0"/>
              <a:t>46</a:t>
            </a:fld>
            <a:endParaRPr lang="en-US"/>
          </a:p>
        </p:txBody>
      </p:sp>
    </p:spTree>
    <p:extLst>
      <p:ext uri="{BB962C8B-B14F-4D97-AF65-F5344CB8AC3E}">
        <p14:creationId xmlns:p14="http://schemas.microsoft.com/office/powerpoint/2010/main" val="411897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SOP Complications</a:t>
            </a:r>
          </a:p>
        </p:txBody>
      </p:sp>
      <p:sp>
        <p:nvSpPr>
          <p:cNvPr id="3" name="Content Placeholder 2"/>
          <p:cNvSpPr>
            <a:spLocks noGrp="1"/>
          </p:cNvSpPr>
          <p:nvPr>
            <p:ph idx="1"/>
          </p:nvPr>
        </p:nvSpPr>
        <p:spPr/>
        <p:txBody>
          <a:bodyPr/>
          <a:lstStyle/>
          <a:p>
            <a:pPr marL="0" indent="0">
              <a:buNone/>
            </a:pPr>
            <a:r>
              <a:rPr lang="en-US" dirty="0"/>
              <a:t>Subtly different policies for</a:t>
            </a:r>
          </a:p>
          <a:p>
            <a:pPr lvl="1"/>
            <a:r>
              <a:rPr lang="en-US" dirty="0"/>
              <a:t>Cookies</a:t>
            </a:r>
          </a:p>
          <a:p>
            <a:pPr lvl="1"/>
            <a:r>
              <a:rPr lang="en-US" dirty="0"/>
              <a:t>HTML5 storage</a:t>
            </a:r>
          </a:p>
          <a:p>
            <a:pPr lvl="1"/>
            <a:r>
              <a:rPr lang="en-US" dirty="0"/>
              <a:t>Plugins</a:t>
            </a:r>
          </a:p>
          <a:p>
            <a:pPr lvl="1"/>
            <a:endParaRPr lang="en-US" dirty="0"/>
          </a:p>
          <a:p>
            <a:pPr marL="0" indent="0">
              <a:buNone/>
            </a:pPr>
            <a:r>
              <a:rPr lang="en-US" dirty="0"/>
              <a:t>Ambiguities: different browsers, extensions, IP addresses… </a:t>
            </a:r>
          </a:p>
        </p:txBody>
      </p:sp>
      <p:sp>
        <p:nvSpPr>
          <p:cNvPr id="4" name="Slide Number Placeholder 3">
            <a:extLst>
              <a:ext uri="{FF2B5EF4-FFF2-40B4-BE49-F238E27FC236}">
                <a16:creationId xmlns:a16="http://schemas.microsoft.com/office/drawing/2014/main" id="{A95943DC-8E73-640F-07E8-790C84F3CC61}"/>
              </a:ext>
            </a:extLst>
          </p:cNvPr>
          <p:cNvSpPr>
            <a:spLocks noGrp="1"/>
          </p:cNvSpPr>
          <p:nvPr>
            <p:ph type="sldNum" sz="quarter" idx="12"/>
          </p:nvPr>
        </p:nvSpPr>
        <p:spPr/>
        <p:txBody>
          <a:bodyPr/>
          <a:lstStyle/>
          <a:p>
            <a:fld id="{C4C925CD-3B73-704E-9D46-B95362A7C6AC}" type="slidenum">
              <a:rPr lang="en-US" smtClean="0"/>
              <a:t>47</a:t>
            </a:fld>
            <a:endParaRPr lang="en-US"/>
          </a:p>
        </p:txBody>
      </p:sp>
    </p:spTree>
    <p:extLst>
      <p:ext uri="{BB962C8B-B14F-4D97-AF65-F5344CB8AC3E}">
        <p14:creationId xmlns:p14="http://schemas.microsoft.com/office/powerpoint/2010/main" val="13194209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problems with SOP</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Hostnames not an accurate way to define trust boundaries</a:t>
            </a:r>
          </a:p>
          <a:p>
            <a:pPr lvl="1"/>
            <a:r>
              <a:rPr lang="en-US" sz="1800" dirty="0">
                <a:latin typeface="Consolas" panose="020B0609020204030204" pitchFamily="49" charset="0"/>
                <a:cs typeface="Consolas" panose="020B0609020204030204" pitchFamily="49" charset="0"/>
              </a:rPr>
              <a:t>webhost.com/~</a:t>
            </a:r>
            <a:r>
              <a:rPr lang="en-US" sz="1800" dirty="0" err="1">
                <a:latin typeface="Consolas" panose="020B0609020204030204" pitchFamily="49" charset="0"/>
                <a:cs typeface="Consolas" panose="020B0609020204030204" pitchFamily="49" charset="0"/>
              </a:rPr>
              <a:t>alice</a:t>
            </a:r>
            <a:r>
              <a:rPr lang="en-US" dirty="0"/>
              <a:t>    </a:t>
            </a:r>
            <a:r>
              <a:rPr lang="en-US" dirty="0" err="1"/>
              <a:t>vs</a:t>
            </a:r>
            <a:r>
              <a:rPr lang="en-US" dirty="0"/>
              <a:t>    </a:t>
            </a:r>
            <a:r>
              <a:rPr lang="en-US" sz="1800" dirty="0">
                <a:latin typeface="Consolas" panose="020B0609020204030204" pitchFamily="49" charset="0"/>
                <a:cs typeface="Consolas" panose="020B0609020204030204" pitchFamily="49" charset="0"/>
              </a:rPr>
              <a:t>webhost.com/~bob</a:t>
            </a:r>
          </a:p>
          <a:p>
            <a:pPr lvl="1"/>
            <a:r>
              <a:rPr lang="en-US" sz="1800" dirty="0">
                <a:latin typeface="Consolas" panose="020B0609020204030204" pitchFamily="49" charset="0"/>
                <a:cs typeface="Consolas" panose="020B0609020204030204" pitchFamily="49" charset="0"/>
              </a:rPr>
              <a:t>login.example.com</a:t>
            </a:r>
            <a:r>
              <a:rPr lang="en-US" dirty="0"/>
              <a:t>    </a:t>
            </a:r>
            <a:r>
              <a:rPr lang="en-US" dirty="0" err="1"/>
              <a:t>vs</a:t>
            </a:r>
            <a:r>
              <a:rPr lang="en-US" dirty="0"/>
              <a:t>    </a:t>
            </a:r>
            <a:r>
              <a:rPr lang="en-US" sz="1800" dirty="0">
                <a:latin typeface="Consolas" panose="020B0609020204030204" pitchFamily="49" charset="0"/>
                <a:cs typeface="Consolas" panose="020B0609020204030204" pitchFamily="49" charset="0"/>
              </a:rPr>
              <a:t>payments.example.com</a:t>
            </a:r>
          </a:p>
        </p:txBody>
      </p:sp>
      <p:sp>
        <p:nvSpPr>
          <p:cNvPr id="4" name="Slide Number Placeholder 3">
            <a:extLst>
              <a:ext uri="{FF2B5EF4-FFF2-40B4-BE49-F238E27FC236}">
                <a16:creationId xmlns:a16="http://schemas.microsoft.com/office/drawing/2014/main" id="{734925D0-7C8E-5EEA-E9DA-9C651A265966}"/>
              </a:ext>
            </a:extLst>
          </p:cNvPr>
          <p:cNvSpPr>
            <a:spLocks noGrp="1"/>
          </p:cNvSpPr>
          <p:nvPr>
            <p:ph type="sldNum" sz="quarter" idx="12"/>
          </p:nvPr>
        </p:nvSpPr>
        <p:spPr/>
        <p:txBody>
          <a:bodyPr/>
          <a:lstStyle/>
          <a:p>
            <a:fld id="{C4C925CD-3B73-704E-9D46-B95362A7C6AC}" type="slidenum">
              <a:rPr lang="en-US" smtClean="0"/>
              <a:t>48</a:t>
            </a:fld>
            <a:endParaRPr lang="en-US"/>
          </a:p>
        </p:txBody>
      </p:sp>
    </p:spTree>
    <p:extLst>
      <p:ext uri="{BB962C8B-B14F-4D97-AF65-F5344CB8AC3E}">
        <p14:creationId xmlns:p14="http://schemas.microsoft.com/office/powerpoint/2010/main" val="1135149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p:nvPr>
        </p:nvSpPr>
        <p:spPr>
          <a:noFill/>
        </p:spPr>
        <p:txBody>
          <a:bodyPr/>
          <a:lstStyle/>
          <a:p>
            <a:r>
              <a:rPr lang="en-US" altLang="zh-CN" dirty="0">
                <a:latin typeface="Gill Sans MT" charset="0"/>
                <a:ea typeface="宋体" charset="0"/>
                <a:cs typeface="宋体" charset="0"/>
              </a:rPr>
              <a:t>What is SSL/TLS?</a:t>
            </a:r>
          </a:p>
        </p:txBody>
      </p:sp>
      <p:sp>
        <p:nvSpPr>
          <p:cNvPr id="103427" name="Rectangle 3"/>
          <p:cNvSpPr>
            <a:spLocks noGrp="1"/>
          </p:cNvSpPr>
          <p:nvPr>
            <p:ph idx="1"/>
          </p:nvPr>
        </p:nvSpPr>
        <p:spPr/>
        <p:txBody>
          <a:bodyPr>
            <a:normAutofit/>
          </a:bodyPr>
          <a:lstStyle/>
          <a:p>
            <a:r>
              <a:rPr lang="en-US" altLang="zh-CN" sz="2100" dirty="0">
                <a:ea typeface="宋体" charset="0"/>
                <a:cs typeface="Arial"/>
              </a:rPr>
              <a:t>Transport Layer Security protocol, version 1.3</a:t>
            </a:r>
          </a:p>
          <a:p>
            <a:pPr lvl="1"/>
            <a:r>
              <a:rPr lang="en-US" altLang="zh-CN" sz="1800" dirty="0">
                <a:ea typeface="宋体" charset="0"/>
                <a:cs typeface="Arial"/>
              </a:rPr>
              <a:t>De facto standard for Internet security</a:t>
            </a:r>
          </a:p>
          <a:p>
            <a:pPr lvl="1"/>
            <a:r>
              <a:rPr lang="en-US" altLang="zh-CN" sz="1800" dirty="0">
                <a:ea typeface="宋体" charset="0"/>
                <a:cs typeface="Arial"/>
              </a:rPr>
              <a:t>“The primary goal of the TLS protocol is to provide privacy and data integrity between two communicating applications”</a:t>
            </a:r>
          </a:p>
          <a:p>
            <a:pPr lvl="1"/>
            <a:r>
              <a:rPr lang="en-US" altLang="zh-CN" sz="1800" dirty="0">
                <a:ea typeface="宋体" charset="0"/>
                <a:cs typeface="Arial"/>
              </a:rPr>
              <a:t>In practice, used to protect information transmitted between browsers and Web servers</a:t>
            </a:r>
          </a:p>
          <a:p>
            <a:r>
              <a:rPr lang="en-US" altLang="zh-CN" sz="2100" dirty="0">
                <a:ea typeface="宋体" charset="0"/>
                <a:cs typeface="Arial"/>
              </a:rPr>
              <a:t>Based on Secure Sockets Layers protocol, v. 3.0</a:t>
            </a:r>
          </a:p>
          <a:p>
            <a:pPr lvl="1"/>
            <a:r>
              <a:rPr lang="en-US" altLang="zh-CN" sz="1800" dirty="0">
                <a:ea typeface="宋体" charset="0"/>
                <a:cs typeface="Arial"/>
              </a:rPr>
              <a:t>Same protocol design, different algorithms</a:t>
            </a:r>
          </a:p>
          <a:p>
            <a:r>
              <a:rPr lang="en-US" altLang="zh-CN" sz="2100" dirty="0">
                <a:ea typeface="宋体" charset="0"/>
                <a:cs typeface="Arial"/>
              </a:rPr>
              <a:t>Deployed in every Web browser</a:t>
            </a:r>
          </a:p>
        </p:txBody>
      </p:sp>
      <p:sp>
        <p:nvSpPr>
          <p:cNvPr id="2" name="Slide Number Placeholder 1">
            <a:extLst>
              <a:ext uri="{FF2B5EF4-FFF2-40B4-BE49-F238E27FC236}">
                <a16:creationId xmlns:a16="http://schemas.microsoft.com/office/drawing/2014/main" id="{50ADA3A4-49EC-CC86-2B91-C0E48CB8E1F8}"/>
              </a:ext>
            </a:extLst>
          </p:cNvPr>
          <p:cNvSpPr>
            <a:spLocks noGrp="1"/>
          </p:cNvSpPr>
          <p:nvPr>
            <p:ph type="sldNum" sz="quarter" idx="12"/>
          </p:nvPr>
        </p:nvSpPr>
        <p:spPr/>
        <p:txBody>
          <a:bodyPr/>
          <a:lstStyle/>
          <a:p>
            <a:fld id="{C4C925CD-3B73-704E-9D46-B95362A7C6AC}" type="slidenum">
              <a:rPr lang="en-US" smtClean="0"/>
              <a:t>49</a:t>
            </a:fld>
            <a:endParaRPr lang="en-US"/>
          </a:p>
        </p:txBody>
      </p:sp>
    </p:spTree>
    <p:extLst>
      <p:ext uri="{BB962C8B-B14F-4D97-AF65-F5344CB8AC3E}">
        <p14:creationId xmlns:p14="http://schemas.microsoft.com/office/powerpoint/2010/main" val="243667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Same-Origin policy </a:t>
            </a:r>
          </a:p>
        </p:txBody>
      </p:sp>
      <p:sp>
        <p:nvSpPr>
          <p:cNvPr id="3" name="Content Placeholder 2"/>
          <p:cNvSpPr>
            <a:spLocks noGrp="1"/>
          </p:cNvSpPr>
          <p:nvPr>
            <p:ph idx="1"/>
          </p:nvPr>
        </p:nvSpPr>
        <p:spPr/>
        <p:txBody>
          <a:bodyPr/>
          <a:lstStyle/>
          <a:p>
            <a:r>
              <a:rPr lang="en-US" dirty="0"/>
              <a:t>Each site is isolated from all others </a:t>
            </a:r>
          </a:p>
          <a:p>
            <a:endParaRPr lang="en-US" dirty="0"/>
          </a:p>
        </p:txBody>
      </p:sp>
      <p:pic>
        <p:nvPicPr>
          <p:cNvPr id="5" name="Picture 4"/>
          <p:cNvPicPr>
            <a:picLocks noChangeAspect="1"/>
          </p:cNvPicPr>
          <p:nvPr/>
        </p:nvPicPr>
        <p:blipFill>
          <a:blip r:embed="rId3"/>
          <a:stretch>
            <a:fillRect/>
          </a:stretch>
        </p:blipFill>
        <p:spPr>
          <a:xfrm>
            <a:off x="1509713" y="1569425"/>
            <a:ext cx="5265490" cy="3554001"/>
          </a:xfrm>
          <a:prstGeom prst="rect">
            <a:avLst/>
          </a:prstGeom>
        </p:spPr>
      </p:pic>
      <p:sp>
        <p:nvSpPr>
          <p:cNvPr id="4" name="Slide Number Placeholder 3">
            <a:extLst>
              <a:ext uri="{FF2B5EF4-FFF2-40B4-BE49-F238E27FC236}">
                <a16:creationId xmlns:a16="http://schemas.microsoft.com/office/drawing/2014/main" id="{FEDB1877-C9C3-4EB5-FFC4-A2926A5A4760}"/>
              </a:ext>
            </a:extLst>
          </p:cNvPr>
          <p:cNvSpPr>
            <a:spLocks noGrp="1"/>
          </p:cNvSpPr>
          <p:nvPr>
            <p:ph type="sldNum" sz="quarter" idx="12"/>
          </p:nvPr>
        </p:nvSpPr>
        <p:spPr/>
        <p:txBody>
          <a:bodyPr/>
          <a:lstStyle/>
          <a:p>
            <a:fld id="{C4C925CD-3B73-704E-9D46-B95362A7C6AC}" type="slidenum">
              <a:rPr lang="en-US" smtClean="0"/>
              <a:t>5</a:t>
            </a:fld>
            <a:endParaRPr lang="en-US"/>
          </a:p>
        </p:txBody>
      </p:sp>
    </p:spTree>
    <p:extLst>
      <p:ext uri="{BB962C8B-B14F-4D97-AF65-F5344CB8AC3E}">
        <p14:creationId xmlns:p14="http://schemas.microsoft.com/office/powerpoint/2010/main" val="40850208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4000" b="1"/>
            </a:pPr>
            <a:r>
              <a:t>TLS Versions: Modern Standards</a:t>
            </a:r>
          </a:p>
        </p:txBody>
      </p:sp>
      <p:sp>
        <p:nvSpPr>
          <p:cNvPr id="3" name="TextBox 2"/>
          <p:cNvSpPr txBox="1"/>
          <p:nvPr/>
        </p:nvSpPr>
        <p:spPr>
          <a:xfrm>
            <a:off x="685800" y="1371600"/>
            <a:ext cx="7772400" cy="3539430"/>
          </a:xfrm>
          <a:prstGeom prst="rect">
            <a:avLst/>
          </a:prstGeom>
          <a:noFill/>
        </p:spPr>
        <p:txBody>
          <a:bodyPr wrap="square">
            <a:spAutoFit/>
          </a:bodyPr>
          <a:lstStyle/>
          <a:p>
            <a:pPr>
              <a:defRPr sz="1800"/>
            </a:pPr>
            <a:r>
              <a:rPr sz="1400" dirty="0"/>
              <a:t>Deprecated and Insecure:</a:t>
            </a:r>
          </a:p>
          <a:p>
            <a:pPr>
              <a:defRPr sz="1800"/>
            </a:pPr>
            <a:r>
              <a:rPr sz="1400" dirty="0"/>
              <a:t>• SSL 2.0, SSL 3.0: Broken, must not use</a:t>
            </a:r>
          </a:p>
          <a:p>
            <a:pPr>
              <a:defRPr sz="1800"/>
            </a:pPr>
            <a:r>
              <a:rPr sz="1400" dirty="0"/>
              <a:t>• TLS 1.0 (1999): Deprecated in 2020</a:t>
            </a:r>
          </a:p>
          <a:p>
            <a:pPr>
              <a:defRPr sz="1800"/>
            </a:pPr>
            <a:r>
              <a:rPr sz="1400" dirty="0"/>
              <a:t>• TLS 1.1 (2006): Deprecated in 2020</a:t>
            </a:r>
          </a:p>
          <a:p>
            <a:pPr>
              <a:defRPr sz="1800"/>
            </a:pPr>
            <a:endParaRPr sz="1400" dirty="0"/>
          </a:p>
          <a:p>
            <a:pPr>
              <a:defRPr sz="1800"/>
            </a:pPr>
            <a:r>
              <a:rPr sz="1400" dirty="0"/>
              <a:t>Current Standards:</a:t>
            </a:r>
          </a:p>
          <a:p>
            <a:pPr>
              <a:defRPr sz="1800"/>
            </a:pPr>
            <a:r>
              <a:rPr sz="1400" dirty="0"/>
              <a:t>• TLS 1.2 (2008): Current minimum standard</a:t>
            </a:r>
          </a:p>
          <a:p>
            <a:pPr>
              <a:defRPr sz="1800"/>
            </a:pPr>
            <a:r>
              <a:rPr sz="1400" dirty="0"/>
              <a:t>  - Supports modern cipher suites (AES-GCM, ChaCha20)</a:t>
            </a:r>
          </a:p>
          <a:p>
            <a:pPr>
              <a:defRPr sz="1800"/>
            </a:pPr>
            <a:r>
              <a:rPr sz="1400" dirty="0"/>
              <a:t>  - Requires careful configuration to avoid weak ciphers</a:t>
            </a:r>
          </a:p>
          <a:p>
            <a:pPr>
              <a:defRPr sz="1800"/>
            </a:pPr>
            <a:endParaRPr sz="1400" dirty="0"/>
          </a:p>
          <a:p>
            <a:pPr>
              <a:defRPr sz="1800"/>
            </a:pPr>
            <a:r>
              <a:rPr sz="1400" dirty="0"/>
              <a:t>• TLS 1.3 (2018): Recommended standard</a:t>
            </a:r>
          </a:p>
          <a:p>
            <a:pPr>
              <a:defRPr sz="1800"/>
            </a:pPr>
            <a:r>
              <a:rPr sz="1400" dirty="0"/>
              <a:t>  - Removed weak/legacy features (RSA key exchange, CBC mode)</a:t>
            </a:r>
          </a:p>
          <a:p>
            <a:pPr>
              <a:defRPr sz="1800"/>
            </a:pPr>
            <a:r>
              <a:rPr sz="1400" dirty="0"/>
              <a:t>  - Mandatory forward secrecy (ephemeral keys only)</a:t>
            </a:r>
          </a:p>
          <a:p>
            <a:pPr>
              <a:defRPr sz="1800"/>
            </a:pPr>
            <a:r>
              <a:rPr sz="1400" dirty="0"/>
              <a:t>  - Encrypted handshake (hides negotiation from eavesdroppers)</a:t>
            </a:r>
          </a:p>
          <a:p>
            <a:pPr>
              <a:defRPr sz="1800"/>
            </a:pPr>
            <a:r>
              <a:rPr sz="1400" dirty="0"/>
              <a:t>  - Faster: 1-RTT handshake (vs 2-RTT in TLS 1.2)</a:t>
            </a:r>
          </a:p>
          <a:p>
            <a:pPr>
              <a:defRPr sz="1800"/>
            </a:pPr>
            <a:r>
              <a:rPr sz="1400" dirty="0"/>
              <a:t>  - 0-RTT resumption for even faster reconnection</a:t>
            </a:r>
          </a:p>
        </p:txBody>
      </p:sp>
      <p:sp>
        <p:nvSpPr>
          <p:cNvPr id="4" name="Slide Number Placeholder 3">
            <a:extLst>
              <a:ext uri="{FF2B5EF4-FFF2-40B4-BE49-F238E27FC236}">
                <a16:creationId xmlns:a16="http://schemas.microsoft.com/office/drawing/2014/main" id="{E03C6152-31B2-5DB5-F6B9-624C6E29A3B7}"/>
              </a:ext>
            </a:extLst>
          </p:cNvPr>
          <p:cNvSpPr>
            <a:spLocks noGrp="1"/>
          </p:cNvSpPr>
          <p:nvPr>
            <p:ph type="sldNum" sz="quarter" idx="12"/>
          </p:nvPr>
        </p:nvSpPr>
        <p:spPr/>
        <p:txBody>
          <a:bodyPr/>
          <a:lstStyle/>
          <a:p>
            <a:fld id="{C4C925CD-3B73-704E-9D46-B95362A7C6AC}" type="slidenum">
              <a:rPr lang="en-US" smtClean="0"/>
              <a:t>50</a:t>
            </a:fld>
            <a:endParaRPr lang="en-US"/>
          </a:p>
        </p:txBody>
      </p:sp>
    </p:spTree>
    <p:extLst>
      <p:ext uri="{BB962C8B-B14F-4D97-AF65-F5344CB8AC3E}">
        <p14:creationId xmlns:p14="http://schemas.microsoft.com/office/powerpoint/2010/main" val="1495245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457200"/>
            <a:ext cx="8229600" cy="685800"/>
          </a:xfrm>
          <a:prstGeom prst="rect">
            <a:avLst/>
          </a:prstGeom>
          <a:noFill/>
        </p:spPr>
        <p:txBody>
          <a:bodyPr wrap="none">
            <a:spAutoFit/>
          </a:bodyPr>
          <a:lstStyle/>
          <a:p>
            <a:pPr>
              <a:defRPr sz="4000" b="1"/>
            </a:pPr>
            <a:r>
              <a:t>TLS 1.3 Security Improvements</a:t>
            </a:r>
          </a:p>
        </p:txBody>
      </p:sp>
      <p:sp>
        <p:nvSpPr>
          <p:cNvPr id="3" name="TextBox 2"/>
          <p:cNvSpPr txBox="1"/>
          <p:nvPr/>
        </p:nvSpPr>
        <p:spPr>
          <a:xfrm>
            <a:off x="685800" y="1371600"/>
            <a:ext cx="7772400" cy="3477875"/>
          </a:xfrm>
          <a:prstGeom prst="rect">
            <a:avLst/>
          </a:prstGeom>
          <a:noFill/>
        </p:spPr>
        <p:txBody>
          <a:bodyPr wrap="square">
            <a:spAutoFit/>
          </a:bodyPr>
          <a:lstStyle/>
          <a:p>
            <a:pPr>
              <a:defRPr sz="1600"/>
            </a:pPr>
            <a:r>
              <a:rPr sz="1100" dirty="0"/>
              <a:t>What was removed in TLS 1.3:</a:t>
            </a:r>
          </a:p>
          <a:p>
            <a:pPr>
              <a:defRPr sz="1600"/>
            </a:pPr>
            <a:r>
              <a:rPr sz="1100" dirty="0"/>
              <a:t>• Static RSA key exchange (no forward secrecy)</a:t>
            </a:r>
          </a:p>
          <a:p>
            <a:pPr>
              <a:defRPr sz="1600"/>
            </a:pPr>
            <a:r>
              <a:rPr sz="1100" dirty="0"/>
              <a:t>• CBC mode ciphers (padding oracle attacks: BEAST, Lucky13)</a:t>
            </a:r>
          </a:p>
          <a:p>
            <a:pPr>
              <a:defRPr sz="1600"/>
            </a:pPr>
            <a:r>
              <a:rPr sz="1100" dirty="0"/>
              <a:t>• RC4, 3DES, MD5, SHA-1</a:t>
            </a:r>
          </a:p>
          <a:p>
            <a:pPr>
              <a:defRPr sz="1600"/>
            </a:pPr>
            <a:r>
              <a:rPr sz="1100" dirty="0"/>
              <a:t>• Compression (CRIME attack)</a:t>
            </a:r>
          </a:p>
          <a:p>
            <a:pPr>
              <a:defRPr sz="1600"/>
            </a:pPr>
            <a:r>
              <a:rPr sz="1100" dirty="0"/>
              <a:t>• Renegotiation</a:t>
            </a:r>
          </a:p>
          <a:p>
            <a:pPr>
              <a:defRPr sz="1600"/>
            </a:pPr>
            <a:r>
              <a:rPr sz="1100" dirty="0"/>
              <a:t>• Custom FFDH groups</a:t>
            </a:r>
          </a:p>
          <a:p>
            <a:pPr>
              <a:defRPr sz="1600"/>
            </a:pPr>
            <a:endParaRPr sz="1100" dirty="0"/>
          </a:p>
          <a:p>
            <a:pPr>
              <a:defRPr sz="1600"/>
            </a:pPr>
            <a:r>
              <a:rPr sz="1100" dirty="0"/>
              <a:t>What's mandatory in TLS 1.3:</a:t>
            </a:r>
          </a:p>
          <a:p>
            <a:pPr>
              <a:defRPr sz="1600"/>
            </a:pPr>
            <a:r>
              <a:rPr sz="1100" dirty="0"/>
              <a:t>• Forward secrecy: Only ephemeral Diffie-Hellman (ECDHE, DHE)</a:t>
            </a:r>
          </a:p>
          <a:p>
            <a:pPr>
              <a:defRPr sz="1600"/>
            </a:pPr>
            <a:r>
              <a:rPr sz="1100" dirty="0"/>
              <a:t>• AEAD ciphers: AES-GCM, ChaCha20-Poly1305</a:t>
            </a:r>
          </a:p>
          <a:p>
            <a:pPr>
              <a:defRPr sz="1600"/>
            </a:pPr>
            <a:r>
              <a:rPr sz="1100" dirty="0"/>
              <a:t>• Digital signatures on handshake</a:t>
            </a:r>
          </a:p>
          <a:p>
            <a:pPr>
              <a:defRPr sz="1600"/>
            </a:pPr>
            <a:endParaRPr sz="1100" dirty="0"/>
          </a:p>
          <a:p>
            <a:pPr>
              <a:defRPr sz="1600"/>
            </a:pPr>
            <a:r>
              <a:rPr sz="1100" dirty="0"/>
              <a:t>Privacy improvements:</a:t>
            </a:r>
          </a:p>
          <a:p>
            <a:pPr>
              <a:defRPr sz="1600"/>
            </a:pPr>
            <a:r>
              <a:rPr sz="1100" dirty="0"/>
              <a:t>• Encrypted Server Certificate (in TLS 1.3)</a:t>
            </a:r>
          </a:p>
          <a:p>
            <a:pPr>
              <a:defRPr sz="1600"/>
            </a:pPr>
            <a:r>
              <a:rPr sz="1100" dirty="0"/>
              <a:t>• Encrypted SNI extension (prevents hostname leakage)</a:t>
            </a:r>
          </a:p>
          <a:p>
            <a:pPr>
              <a:defRPr sz="1600"/>
            </a:pPr>
            <a:endParaRPr sz="1100" dirty="0"/>
          </a:p>
          <a:p>
            <a:pPr>
              <a:defRPr sz="1600"/>
            </a:pPr>
            <a:r>
              <a:rPr sz="1100" dirty="0"/>
              <a:t>Performance improvements:</a:t>
            </a:r>
          </a:p>
          <a:p>
            <a:pPr>
              <a:defRPr sz="1600"/>
            </a:pPr>
            <a:r>
              <a:rPr sz="1100" dirty="0"/>
              <a:t>• 1-RTT handshake (faster connection)</a:t>
            </a:r>
          </a:p>
          <a:p>
            <a:pPr>
              <a:defRPr sz="1600"/>
            </a:pPr>
            <a:r>
              <a:rPr sz="1100" dirty="0"/>
              <a:t>• 0-RTT resumption (with replay protection considerations)</a:t>
            </a:r>
          </a:p>
        </p:txBody>
      </p:sp>
      <p:sp>
        <p:nvSpPr>
          <p:cNvPr id="4" name="Slide Number Placeholder 3">
            <a:extLst>
              <a:ext uri="{FF2B5EF4-FFF2-40B4-BE49-F238E27FC236}">
                <a16:creationId xmlns:a16="http://schemas.microsoft.com/office/drawing/2014/main" id="{44F42ADB-990F-9338-D7DA-7F8F53385787}"/>
              </a:ext>
            </a:extLst>
          </p:cNvPr>
          <p:cNvSpPr>
            <a:spLocks noGrp="1"/>
          </p:cNvSpPr>
          <p:nvPr>
            <p:ph type="sldNum" sz="quarter" idx="12"/>
          </p:nvPr>
        </p:nvSpPr>
        <p:spPr/>
        <p:txBody>
          <a:bodyPr/>
          <a:lstStyle/>
          <a:p>
            <a:fld id="{C4C925CD-3B73-704E-9D46-B95362A7C6AC}" type="slidenum">
              <a:rPr lang="en-US" smtClean="0"/>
              <a:t>51</a:t>
            </a:fld>
            <a:endParaRPr lang="en-US"/>
          </a:p>
        </p:txBody>
      </p:sp>
    </p:spTree>
    <p:extLst>
      <p:ext uri="{BB962C8B-B14F-4D97-AF65-F5344CB8AC3E}">
        <p14:creationId xmlns:p14="http://schemas.microsoft.com/office/powerpoint/2010/main" val="3798308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p:cNvSpPr>
          <p:nvPr>
            <p:ph type="title"/>
          </p:nvPr>
        </p:nvSpPr>
        <p:spPr>
          <a:noFill/>
        </p:spPr>
        <p:txBody>
          <a:bodyPr/>
          <a:lstStyle/>
          <a:p>
            <a:r>
              <a:rPr lang="en-US" altLang="zh-CN">
                <a:latin typeface="Gill Sans MT" charset="0"/>
                <a:ea typeface="宋体" charset="0"/>
                <a:cs typeface="宋体" charset="0"/>
              </a:rPr>
              <a:t>Application-Level Protection</a:t>
            </a:r>
          </a:p>
        </p:txBody>
      </p:sp>
      <p:sp>
        <p:nvSpPr>
          <p:cNvPr id="107523" name="Rectangle 3"/>
          <p:cNvSpPr>
            <a:spLocks noChangeArrowheads="1"/>
          </p:cNvSpPr>
          <p:nvPr/>
        </p:nvSpPr>
        <p:spPr bwMode="auto">
          <a:xfrm>
            <a:off x="2362200" y="18288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4" name="Rectangle 4"/>
          <p:cNvSpPr>
            <a:spLocks noChangeArrowheads="1"/>
          </p:cNvSpPr>
          <p:nvPr/>
        </p:nvSpPr>
        <p:spPr bwMode="auto">
          <a:xfrm>
            <a:off x="2362200" y="22288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5" name="Rectangle 5"/>
          <p:cNvSpPr>
            <a:spLocks noChangeArrowheads="1"/>
          </p:cNvSpPr>
          <p:nvPr/>
        </p:nvSpPr>
        <p:spPr bwMode="auto">
          <a:xfrm>
            <a:off x="2362200" y="26289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6" name="Rectangle 6"/>
          <p:cNvSpPr>
            <a:spLocks noChangeArrowheads="1"/>
          </p:cNvSpPr>
          <p:nvPr/>
        </p:nvSpPr>
        <p:spPr bwMode="auto">
          <a:xfrm>
            <a:off x="2362200" y="30289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7" name="Rectangle 7"/>
          <p:cNvSpPr>
            <a:spLocks noChangeArrowheads="1"/>
          </p:cNvSpPr>
          <p:nvPr/>
        </p:nvSpPr>
        <p:spPr bwMode="auto">
          <a:xfrm>
            <a:off x="2362200" y="34290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8" name="Rectangle 8"/>
          <p:cNvSpPr>
            <a:spLocks noChangeArrowheads="1"/>
          </p:cNvSpPr>
          <p:nvPr/>
        </p:nvSpPr>
        <p:spPr bwMode="auto">
          <a:xfrm>
            <a:off x="2362200" y="38290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29" name="Rectangle 9"/>
          <p:cNvSpPr>
            <a:spLocks noChangeArrowheads="1"/>
          </p:cNvSpPr>
          <p:nvPr/>
        </p:nvSpPr>
        <p:spPr bwMode="auto">
          <a:xfrm>
            <a:off x="2362200" y="42291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0" name="Rectangle 10"/>
          <p:cNvSpPr>
            <a:spLocks noChangeArrowheads="1"/>
          </p:cNvSpPr>
          <p:nvPr/>
        </p:nvSpPr>
        <p:spPr bwMode="auto">
          <a:xfrm>
            <a:off x="6057900" y="18288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1" name="Rectangle 11"/>
          <p:cNvSpPr>
            <a:spLocks noChangeArrowheads="1"/>
          </p:cNvSpPr>
          <p:nvPr/>
        </p:nvSpPr>
        <p:spPr bwMode="auto">
          <a:xfrm>
            <a:off x="6057900" y="22288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2" name="Rectangle 12"/>
          <p:cNvSpPr>
            <a:spLocks noChangeArrowheads="1"/>
          </p:cNvSpPr>
          <p:nvPr/>
        </p:nvSpPr>
        <p:spPr bwMode="auto">
          <a:xfrm>
            <a:off x="6057900" y="26289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3" name="Rectangle 13"/>
          <p:cNvSpPr>
            <a:spLocks noChangeArrowheads="1"/>
          </p:cNvSpPr>
          <p:nvPr/>
        </p:nvSpPr>
        <p:spPr bwMode="auto">
          <a:xfrm>
            <a:off x="6057900" y="30289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4" name="Rectangle 14"/>
          <p:cNvSpPr>
            <a:spLocks noChangeArrowheads="1"/>
          </p:cNvSpPr>
          <p:nvPr/>
        </p:nvSpPr>
        <p:spPr bwMode="auto">
          <a:xfrm>
            <a:off x="6057900" y="34290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5" name="Rectangle 15"/>
          <p:cNvSpPr>
            <a:spLocks noChangeArrowheads="1"/>
          </p:cNvSpPr>
          <p:nvPr/>
        </p:nvSpPr>
        <p:spPr bwMode="auto">
          <a:xfrm>
            <a:off x="6057900" y="382905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6" name="Rectangle 16"/>
          <p:cNvSpPr>
            <a:spLocks noChangeArrowheads="1"/>
          </p:cNvSpPr>
          <p:nvPr/>
        </p:nvSpPr>
        <p:spPr bwMode="auto">
          <a:xfrm>
            <a:off x="6057900" y="4229100"/>
            <a:ext cx="1123950" cy="400050"/>
          </a:xfrm>
          <a:prstGeom prst="rect">
            <a:avLst/>
          </a:prstGeom>
          <a:solidFill>
            <a:schemeClr val="accent1"/>
          </a:solidFill>
          <a:ln w="28575">
            <a:solidFill>
              <a:schemeClr val="tx1"/>
            </a:solidFill>
            <a:miter lim="800000"/>
            <a:headEnd/>
            <a:tailEnd/>
          </a:ln>
        </p:spPr>
        <p:txBody>
          <a:bodyPr wrap="none" anchor="ctr"/>
          <a:lstStyle/>
          <a:p>
            <a:endParaRPr lang="en-US" sz="1350"/>
          </a:p>
        </p:txBody>
      </p:sp>
      <p:sp>
        <p:nvSpPr>
          <p:cNvPr id="107537" name="Text Box 17"/>
          <p:cNvSpPr txBox="1">
            <a:spLocks noChangeArrowheads="1"/>
          </p:cNvSpPr>
          <p:nvPr/>
        </p:nvSpPr>
        <p:spPr bwMode="auto">
          <a:xfrm>
            <a:off x="1371600" y="1874044"/>
            <a:ext cx="91255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application</a:t>
            </a:r>
          </a:p>
        </p:txBody>
      </p:sp>
      <p:sp>
        <p:nvSpPr>
          <p:cNvPr id="107538" name="Text Box 18"/>
          <p:cNvSpPr txBox="1">
            <a:spLocks noChangeArrowheads="1"/>
          </p:cNvSpPr>
          <p:nvPr/>
        </p:nvSpPr>
        <p:spPr bwMode="auto">
          <a:xfrm>
            <a:off x="1371600" y="2265760"/>
            <a:ext cx="103188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presentation</a:t>
            </a:r>
          </a:p>
        </p:txBody>
      </p:sp>
      <p:sp>
        <p:nvSpPr>
          <p:cNvPr id="107539" name="Text Box 19"/>
          <p:cNvSpPr txBox="1">
            <a:spLocks noChangeArrowheads="1"/>
          </p:cNvSpPr>
          <p:nvPr/>
        </p:nvSpPr>
        <p:spPr bwMode="auto">
          <a:xfrm>
            <a:off x="1371601" y="2662238"/>
            <a:ext cx="67839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session</a:t>
            </a:r>
          </a:p>
        </p:txBody>
      </p:sp>
      <p:sp>
        <p:nvSpPr>
          <p:cNvPr id="107540" name="Text Box 20"/>
          <p:cNvSpPr txBox="1">
            <a:spLocks noChangeArrowheads="1"/>
          </p:cNvSpPr>
          <p:nvPr/>
        </p:nvSpPr>
        <p:spPr bwMode="auto">
          <a:xfrm>
            <a:off x="1371600" y="3062288"/>
            <a:ext cx="80079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transport</a:t>
            </a:r>
          </a:p>
        </p:txBody>
      </p:sp>
      <p:sp>
        <p:nvSpPr>
          <p:cNvPr id="107541" name="Text Box 21"/>
          <p:cNvSpPr txBox="1">
            <a:spLocks noChangeArrowheads="1"/>
          </p:cNvSpPr>
          <p:nvPr/>
        </p:nvSpPr>
        <p:spPr bwMode="auto">
          <a:xfrm>
            <a:off x="1371600" y="3462338"/>
            <a:ext cx="73449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network</a:t>
            </a:r>
          </a:p>
        </p:txBody>
      </p:sp>
      <p:sp>
        <p:nvSpPr>
          <p:cNvPr id="107542" name="Text Box 22"/>
          <p:cNvSpPr txBox="1">
            <a:spLocks noChangeArrowheads="1"/>
          </p:cNvSpPr>
          <p:nvPr/>
        </p:nvSpPr>
        <p:spPr bwMode="auto">
          <a:xfrm>
            <a:off x="1371601" y="3862388"/>
            <a:ext cx="76347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data link</a:t>
            </a:r>
          </a:p>
        </p:txBody>
      </p:sp>
      <p:sp>
        <p:nvSpPr>
          <p:cNvPr id="107543" name="Text Box 23"/>
          <p:cNvSpPr txBox="1">
            <a:spLocks noChangeArrowheads="1"/>
          </p:cNvSpPr>
          <p:nvPr/>
        </p:nvSpPr>
        <p:spPr bwMode="auto">
          <a:xfrm>
            <a:off x="1371600" y="4262438"/>
            <a:ext cx="72192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physical</a:t>
            </a:r>
          </a:p>
        </p:txBody>
      </p:sp>
      <p:sp>
        <p:nvSpPr>
          <p:cNvPr id="107544" name="Line 24"/>
          <p:cNvSpPr>
            <a:spLocks noChangeShapeType="1"/>
          </p:cNvSpPr>
          <p:nvPr/>
        </p:nvSpPr>
        <p:spPr bwMode="auto">
          <a:xfrm>
            <a:off x="3486150" y="2057400"/>
            <a:ext cx="2571750" cy="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sz="1350"/>
          </a:p>
        </p:txBody>
      </p:sp>
      <p:sp>
        <p:nvSpPr>
          <p:cNvPr id="107545" name="Line 25"/>
          <p:cNvSpPr>
            <a:spLocks noChangeShapeType="1"/>
          </p:cNvSpPr>
          <p:nvPr/>
        </p:nvSpPr>
        <p:spPr bwMode="auto">
          <a:xfrm>
            <a:off x="3486150" y="3200400"/>
            <a:ext cx="2571750" cy="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sz="1350"/>
          </a:p>
        </p:txBody>
      </p:sp>
      <p:sp>
        <p:nvSpPr>
          <p:cNvPr id="107546" name="Line 26"/>
          <p:cNvSpPr>
            <a:spLocks noChangeShapeType="1"/>
          </p:cNvSpPr>
          <p:nvPr/>
        </p:nvSpPr>
        <p:spPr bwMode="auto">
          <a:xfrm>
            <a:off x="3486150" y="3657600"/>
            <a:ext cx="2571750" cy="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sz="1350"/>
          </a:p>
        </p:txBody>
      </p:sp>
      <p:sp>
        <p:nvSpPr>
          <p:cNvPr id="107547" name="Text Box 27"/>
          <p:cNvSpPr txBox="1">
            <a:spLocks noChangeArrowheads="1"/>
          </p:cNvSpPr>
          <p:nvPr/>
        </p:nvSpPr>
        <p:spPr bwMode="auto">
          <a:xfrm>
            <a:off x="4520803" y="3348038"/>
            <a:ext cx="32733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IP</a:t>
            </a:r>
          </a:p>
        </p:txBody>
      </p:sp>
      <p:sp>
        <p:nvSpPr>
          <p:cNvPr id="107548" name="Text Box 28"/>
          <p:cNvSpPr txBox="1">
            <a:spLocks noChangeArrowheads="1"/>
          </p:cNvSpPr>
          <p:nvPr/>
        </p:nvSpPr>
        <p:spPr bwMode="auto">
          <a:xfrm>
            <a:off x="4457700" y="2914651"/>
            <a:ext cx="44941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TCP</a:t>
            </a:r>
          </a:p>
        </p:txBody>
      </p:sp>
      <p:sp>
        <p:nvSpPr>
          <p:cNvPr id="107549" name="Text Box 29"/>
          <p:cNvSpPr txBox="1">
            <a:spLocks noChangeArrowheads="1"/>
          </p:cNvSpPr>
          <p:nvPr/>
        </p:nvSpPr>
        <p:spPr bwMode="auto">
          <a:xfrm>
            <a:off x="4114800" y="1714501"/>
            <a:ext cx="130221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email, </a:t>
            </a:r>
            <a:r>
              <a:rPr lang="en-US" altLang="zh-CN" sz="1200">
                <a:solidFill>
                  <a:schemeClr val="hlink"/>
                </a:solidFill>
                <a:latin typeface="Tahoma" charset="0"/>
                <a:ea typeface="宋体" charset="0"/>
                <a:cs typeface="宋体" charset="0"/>
              </a:rPr>
              <a:t>Web</a:t>
            </a:r>
            <a:r>
              <a:rPr lang="en-US" altLang="zh-CN" sz="1200">
                <a:latin typeface="Tahoma" charset="0"/>
                <a:ea typeface="宋体" charset="0"/>
                <a:cs typeface="宋体" charset="0"/>
              </a:rPr>
              <a:t>, NFS</a:t>
            </a:r>
          </a:p>
        </p:txBody>
      </p:sp>
      <p:sp>
        <p:nvSpPr>
          <p:cNvPr id="107550" name="Line 30"/>
          <p:cNvSpPr>
            <a:spLocks noChangeShapeType="1"/>
          </p:cNvSpPr>
          <p:nvPr/>
        </p:nvSpPr>
        <p:spPr bwMode="auto">
          <a:xfrm>
            <a:off x="3486150" y="2800350"/>
            <a:ext cx="2571750" cy="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sz="1350"/>
          </a:p>
        </p:txBody>
      </p:sp>
      <p:sp>
        <p:nvSpPr>
          <p:cNvPr id="107551" name="Text Box 31"/>
          <p:cNvSpPr txBox="1">
            <a:spLocks noChangeArrowheads="1"/>
          </p:cNvSpPr>
          <p:nvPr/>
        </p:nvSpPr>
        <p:spPr bwMode="auto">
          <a:xfrm>
            <a:off x="4457700" y="2514601"/>
            <a:ext cx="45878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RPC</a:t>
            </a:r>
          </a:p>
        </p:txBody>
      </p:sp>
      <p:sp>
        <p:nvSpPr>
          <p:cNvPr id="107552" name="Line 32"/>
          <p:cNvSpPr>
            <a:spLocks noChangeShapeType="1"/>
          </p:cNvSpPr>
          <p:nvPr/>
        </p:nvSpPr>
        <p:spPr bwMode="auto">
          <a:xfrm>
            <a:off x="3486150" y="4057650"/>
            <a:ext cx="2571750" cy="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sz="1350"/>
          </a:p>
        </p:txBody>
      </p:sp>
      <p:sp>
        <p:nvSpPr>
          <p:cNvPr id="107553" name="Text Box 33"/>
          <p:cNvSpPr txBox="1">
            <a:spLocks noChangeArrowheads="1"/>
          </p:cNvSpPr>
          <p:nvPr/>
        </p:nvSpPr>
        <p:spPr bwMode="auto">
          <a:xfrm>
            <a:off x="4400550" y="3748088"/>
            <a:ext cx="64793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802.11</a:t>
            </a:r>
          </a:p>
        </p:txBody>
      </p:sp>
      <p:sp>
        <p:nvSpPr>
          <p:cNvPr id="107554" name="Oval 34"/>
          <p:cNvSpPr>
            <a:spLocks noChangeArrowheads="1"/>
          </p:cNvSpPr>
          <p:nvPr/>
        </p:nvSpPr>
        <p:spPr bwMode="auto">
          <a:xfrm>
            <a:off x="4000500" y="1645444"/>
            <a:ext cx="1543050" cy="514350"/>
          </a:xfrm>
          <a:prstGeom prst="ellipse">
            <a:avLst/>
          </a:prstGeom>
          <a:noFill/>
          <a:ln w="28575">
            <a:solidFill>
              <a:schemeClr val="hlink"/>
            </a:solidFill>
            <a:round/>
            <a:headEnd type="none" w="lg" len="lg"/>
            <a:tailEnd type="none" w="lg" len="lg"/>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107555" name="AutoShape 35"/>
          <p:cNvSpPr>
            <a:spLocks noChangeArrowheads="1"/>
          </p:cNvSpPr>
          <p:nvPr/>
        </p:nvSpPr>
        <p:spPr bwMode="auto">
          <a:xfrm>
            <a:off x="5086350" y="2262188"/>
            <a:ext cx="2857500" cy="904875"/>
          </a:xfrm>
          <a:prstGeom prst="wedgeRectCallout">
            <a:avLst>
              <a:gd name="adj1" fmla="val -55417"/>
              <a:gd name="adj2" fmla="val -82106"/>
            </a:avLst>
          </a:prstGeom>
          <a:solidFill>
            <a:srgbClr val="FFCCCC"/>
          </a:solidFill>
          <a:ln w="28575">
            <a:solidFill>
              <a:schemeClr val="tx1"/>
            </a:solidFill>
            <a:miter lim="800000"/>
            <a:headEnd type="none" w="lg" len="lg"/>
            <a:tailEnd type="none" w="lg" len="lg"/>
          </a:ln>
        </p:spPr>
        <p:txBody>
          <a:bodyPr/>
          <a:lstStyle/>
          <a:p>
            <a:pPr eaLnBrk="0" hangingPunct="0">
              <a:spcBef>
                <a:spcPct val="20000"/>
              </a:spcBef>
              <a:buClr>
                <a:schemeClr val="accent2"/>
              </a:buClr>
            </a:pPr>
            <a:r>
              <a:rPr lang="en-US" altLang="zh-CN" sz="1200">
                <a:latin typeface="Tahoma" charset="0"/>
                <a:ea typeface="宋体" charset="0"/>
                <a:cs typeface="宋体" charset="0"/>
              </a:rPr>
              <a:t>Protects against application-level threats (e.g., server impersonation), </a:t>
            </a:r>
            <a:r>
              <a:rPr lang="en-US" altLang="zh-CN" sz="1200" b="1" u="sng">
                <a:latin typeface="Tahoma" charset="0"/>
                <a:ea typeface="宋体" charset="0"/>
                <a:cs typeface="宋体" charset="0"/>
              </a:rPr>
              <a:t>NOT</a:t>
            </a:r>
            <a:r>
              <a:rPr lang="en-US" altLang="zh-CN" sz="1200">
                <a:latin typeface="Tahoma" charset="0"/>
                <a:ea typeface="宋体" charset="0"/>
                <a:cs typeface="宋体" charset="0"/>
              </a:rPr>
              <a:t> against IP-level threats (spoofing, SYN flood, DDoS by data flood)</a:t>
            </a:r>
          </a:p>
        </p:txBody>
      </p:sp>
      <p:sp>
        <p:nvSpPr>
          <p:cNvPr id="2" name="Slide Number Placeholder 1">
            <a:extLst>
              <a:ext uri="{FF2B5EF4-FFF2-40B4-BE49-F238E27FC236}">
                <a16:creationId xmlns:a16="http://schemas.microsoft.com/office/drawing/2014/main" id="{D5D87B40-7BE3-E001-5D5E-6CD82581B03B}"/>
              </a:ext>
            </a:extLst>
          </p:cNvPr>
          <p:cNvSpPr>
            <a:spLocks noGrp="1"/>
          </p:cNvSpPr>
          <p:nvPr>
            <p:ph type="sldNum" sz="quarter" idx="12"/>
          </p:nvPr>
        </p:nvSpPr>
        <p:spPr/>
        <p:txBody>
          <a:bodyPr/>
          <a:lstStyle/>
          <a:p>
            <a:fld id="{C4C925CD-3B73-704E-9D46-B95362A7C6AC}" type="slidenum">
              <a:rPr lang="en-US" smtClean="0"/>
              <a:t>52</a:t>
            </a:fld>
            <a:endParaRPr lang="en-US"/>
          </a:p>
        </p:txBody>
      </p:sp>
    </p:spTree>
    <p:extLst>
      <p:ext uri="{BB962C8B-B14F-4D97-AF65-F5344CB8AC3E}">
        <p14:creationId xmlns:p14="http://schemas.microsoft.com/office/powerpoint/2010/main" val="2772823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type="title"/>
          </p:nvPr>
        </p:nvSpPr>
        <p:spPr>
          <a:noFill/>
        </p:spPr>
        <p:txBody>
          <a:bodyPr/>
          <a:lstStyle/>
          <a:p>
            <a:r>
              <a:rPr lang="en-US" altLang="zh-CN">
                <a:latin typeface="Gill Sans MT" charset="0"/>
                <a:ea typeface="宋体" charset="0"/>
                <a:cs typeface="宋体" charset="0"/>
              </a:rPr>
              <a:t>History of the Protocol</a:t>
            </a:r>
          </a:p>
        </p:txBody>
      </p:sp>
      <p:sp>
        <p:nvSpPr>
          <p:cNvPr id="109571" name="Rectangle 3"/>
          <p:cNvSpPr>
            <a:spLocks noGrp="1"/>
          </p:cNvSpPr>
          <p:nvPr>
            <p:ph idx="1"/>
          </p:nvPr>
        </p:nvSpPr>
        <p:spPr/>
        <p:txBody>
          <a:bodyPr>
            <a:normAutofit fontScale="92500" lnSpcReduction="10000"/>
          </a:bodyPr>
          <a:lstStyle/>
          <a:p>
            <a:pPr>
              <a:lnSpc>
                <a:spcPct val="90000"/>
              </a:lnSpc>
            </a:pPr>
            <a:r>
              <a:rPr lang="en-US" altLang="zh-CN" sz="2100">
                <a:latin typeface="Gill Sans MT" charset="0"/>
                <a:ea typeface="宋体" charset="0"/>
                <a:cs typeface="宋体" charset="0"/>
              </a:rPr>
              <a:t>SSL 1.0</a:t>
            </a:r>
          </a:p>
          <a:p>
            <a:pPr lvl="1">
              <a:lnSpc>
                <a:spcPct val="90000"/>
              </a:lnSpc>
            </a:pPr>
            <a:r>
              <a:rPr lang="en-US" altLang="zh-CN" sz="1800">
                <a:latin typeface="Gill Sans MT" charset="0"/>
                <a:ea typeface="宋体" charset="0"/>
                <a:cs typeface="宋体" charset="0"/>
              </a:rPr>
              <a:t>Internal Netscape design, early 1994?</a:t>
            </a:r>
          </a:p>
          <a:p>
            <a:pPr lvl="1">
              <a:lnSpc>
                <a:spcPct val="90000"/>
              </a:lnSpc>
            </a:pPr>
            <a:r>
              <a:rPr lang="en-US" altLang="zh-CN" sz="1800">
                <a:latin typeface="Gill Sans MT" charset="0"/>
                <a:ea typeface="宋体" charset="0"/>
                <a:cs typeface="宋体" charset="0"/>
              </a:rPr>
              <a:t>Lost in the mists of time</a:t>
            </a:r>
          </a:p>
          <a:p>
            <a:pPr>
              <a:lnSpc>
                <a:spcPct val="90000"/>
              </a:lnSpc>
            </a:pPr>
            <a:r>
              <a:rPr lang="en-US" altLang="zh-CN" sz="2100">
                <a:latin typeface="Gill Sans MT" charset="0"/>
                <a:ea typeface="宋体" charset="0"/>
                <a:cs typeface="宋体" charset="0"/>
              </a:rPr>
              <a:t>SSL 2.0</a:t>
            </a:r>
          </a:p>
          <a:p>
            <a:pPr lvl="1">
              <a:lnSpc>
                <a:spcPct val="90000"/>
              </a:lnSpc>
            </a:pPr>
            <a:r>
              <a:rPr lang="en-US" altLang="zh-CN" sz="1800">
                <a:latin typeface="Gill Sans MT" charset="0"/>
                <a:ea typeface="宋体" charset="0"/>
                <a:cs typeface="宋体" charset="0"/>
              </a:rPr>
              <a:t>Published by Netscape, November 1994</a:t>
            </a:r>
          </a:p>
          <a:p>
            <a:pPr lvl="1">
              <a:lnSpc>
                <a:spcPct val="90000"/>
              </a:lnSpc>
            </a:pPr>
            <a:r>
              <a:rPr lang="en-US" altLang="zh-CN" sz="1800">
                <a:latin typeface="Gill Sans MT" charset="0"/>
                <a:ea typeface="宋体" charset="0"/>
                <a:cs typeface="宋体" charset="0"/>
              </a:rPr>
              <a:t>Several weaknesses</a:t>
            </a:r>
          </a:p>
          <a:p>
            <a:pPr>
              <a:lnSpc>
                <a:spcPct val="90000"/>
              </a:lnSpc>
            </a:pPr>
            <a:r>
              <a:rPr lang="en-US" altLang="zh-CN" sz="2100">
                <a:latin typeface="Gill Sans MT" charset="0"/>
                <a:ea typeface="宋体" charset="0"/>
                <a:cs typeface="宋体" charset="0"/>
              </a:rPr>
              <a:t>SSL 3.0</a:t>
            </a:r>
          </a:p>
          <a:p>
            <a:pPr lvl="1">
              <a:lnSpc>
                <a:spcPct val="90000"/>
              </a:lnSpc>
            </a:pPr>
            <a:r>
              <a:rPr lang="en-US" altLang="zh-CN" sz="1800">
                <a:latin typeface="Gill Sans MT" charset="0"/>
                <a:ea typeface="宋体" charset="0"/>
                <a:cs typeface="宋体" charset="0"/>
              </a:rPr>
              <a:t>Designed by Netscape and Paul Kocher, November 1996</a:t>
            </a:r>
          </a:p>
          <a:p>
            <a:pPr>
              <a:lnSpc>
                <a:spcPct val="90000"/>
              </a:lnSpc>
            </a:pPr>
            <a:r>
              <a:rPr lang="en-US" altLang="zh-CN" sz="2100">
                <a:latin typeface="Gill Sans MT" charset="0"/>
                <a:ea typeface="宋体" charset="0"/>
                <a:cs typeface="宋体" charset="0"/>
              </a:rPr>
              <a:t>TLS 1.0</a:t>
            </a:r>
          </a:p>
          <a:p>
            <a:pPr lvl="1">
              <a:lnSpc>
                <a:spcPct val="90000"/>
              </a:lnSpc>
            </a:pPr>
            <a:r>
              <a:rPr lang="en-US" altLang="zh-CN" sz="1800">
                <a:latin typeface="Gill Sans MT" charset="0"/>
                <a:ea typeface="宋体" charset="0"/>
                <a:cs typeface="宋体" charset="0"/>
              </a:rPr>
              <a:t>Internet standard based on SSL 3.0, January 1999</a:t>
            </a:r>
          </a:p>
          <a:p>
            <a:pPr lvl="1">
              <a:lnSpc>
                <a:spcPct val="90000"/>
              </a:lnSpc>
            </a:pPr>
            <a:r>
              <a:rPr lang="en-US" altLang="zh-CN" sz="1800" u="sng">
                <a:latin typeface="Gill Sans MT" charset="0"/>
                <a:ea typeface="宋体" charset="0"/>
                <a:cs typeface="宋体" charset="0"/>
              </a:rPr>
              <a:t>Not</a:t>
            </a:r>
            <a:r>
              <a:rPr lang="en-US" altLang="zh-CN" sz="1800">
                <a:latin typeface="Gill Sans MT" charset="0"/>
                <a:ea typeface="宋体" charset="0"/>
                <a:cs typeface="宋体" charset="0"/>
              </a:rPr>
              <a:t> interoperable with SSL 3.0</a:t>
            </a:r>
          </a:p>
          <a:p>
            <a:pPr lvl="2">
              <a:lnSpc>
                <a:spcPct val="90000"/>
              </a:lnSpc>
            </a:pPr>
            <a:r>
              <a:rPr lang="en-US" altLang="zh-CN" sz="1500">
                <a:latin typeface="Gill Sans MT" charset="0"/>
                <a:ea typeface="宋体" charset="0"/>
                <a:cs typeface="宋体" charset="0"/>
              </a:rPr>
              <a:t>TLS uses HMAC instead of MAC; can run on any port</a:t>
            </a:r>
          </a:p>
        </p:txBody>
      </p:sp>
      <p:sp>
        <p:nvSpPr>
          <p:cNvPr id="2" name="Slide Number Placeholder 1">
            <a:extLst>
              <a:ext uri="{FF2B5EF4-FFF2-40B4-BE49-F238E27FC236}">
                <a16:creationId xmlns:a16="http://schemas.microsoft.com/office/drawing/2014/main" id="{8FE37A91-9DC2-210F-A861-62C9CE877060}"/>
              </a:ext>
            </a:extLst>
          </p:cNvPr>
          <p:cNvSpPr>
            <a:spLocks noGrp="1"/>
          </p:cNvSpPr>
          <p:nvPr>
            <p:ph type="sldNum" sz="quarter" idx="12"/>
          </p:nvPr>
        </p:nvSpPr>
        <p:spPr/>
        <p:txBody>
          <a:bodyPr/>
          <a:lstStyle/>
          <a:p>
            <a:fld id="{C4C925CD-3B73-704E-9D46-B95362A7C6AC}" type="slidenum">
              <a:rPr lang="en-US" smtClean="0"/>
              <a:t>53</a:t>
            </a:fld>
            <a:endParaRPr lang="en-US"/>
          </a:p>
        </p:txBody>
      </p:sp>
    </p:spTree>
    <p:extLst>
      <p:ext uri="{BB962C8B-B14F-4D97-AF65-F5344CB8AC3E}">
        <p14:creationId xmlns:p14="http://schemas.microsoft.com/office/powerpoint/2010/main" val="8016627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p:cNvSpPr>
          <p:nvPr>
            <p:ph type="title"/>
          </p:nvPr>
        </p:nvSpPr>
        <p:spPr>
          <a:noFill/>
        </p:spPr>
        <p:txBody>
          <a:bodyPr/>
          <a:lstStyle/>
          <a:p>
            <a:r>
              <a:rPr lang="en-US" altLang="zh-CN" dirty="0">
                <a:latin typeface="Gill Sans MT" charset="0"/>
                <a:ea typeface="宋体" charset="0"/>
                <a:cs typeface="宋体" charset="0"/>
              </a:rPr>
              <a:t>Request for Comments</a:t>
            </a:r>
          </a:p>
        </p:txBody>
      </p:sp>
      <p:sp>
        <p:nvSpPr>
          <p:cNvPr id="111619" name="Rectangle 3"/>
          <p:cNvSpPr>
            <a:spLocks noGrp="1"/>
          </p:cNvSpPr>
          <p:nvPr>
            <p:ph idx="1"/>
          </p:nvPr>
        </p:nvSpPr>
        <p:spPr/>
        <p:txBody>
          <a:bodyPr/>
          <a:lstStyle/>
          <a:p>
            <a:r>
              <a:rPr lang="en-US" altLang="zh-CN" sz="2100" dirty="0">
                <a:latin typeface="Gill Sans MT" charset="0"/>
                <a:ea typeface="宋体" charset="0"/>
                <a:cs typeface="宋体" charset="0"/>
              </a:rPr>
              <a:t>Network protocols are usually disseminated in the form of an RFC (https://</a:t>
            </a:r>
            <a:r>
              <a:rPr lang="en-US" altLang="zh-CN" sz="2100" dirty="0" err="1">
                <a:latin typeface="Gill Sans MT" charset="0"/>
                <a:ea typeface="宋体" charset="0"/>
                <a:cs typeface="宋体" charset="0"/>
              </a:rPr>
              <a:t>www.ietf.org</a:t>
            </a:r>
            <a:r>
              <a:rPr lang="en-US" altLang="zh-CN" sz="2100" dirty="0">
                <a:latin typeface="Gill Sans MT" charset="0"/>
                <a:ea typeface="宋体" charset="0"/>
                <a:cs typeface="宋体" charset="0"/>
              </a:rPr>
              <a:t>/</a:t>
            </a:r>
            <a:r>
              <a:rPr lang="en-US" altLang="zh-CN" sz="2100" dirty="0" err="1">
                <a:latin typeface="Gill Sans MT" charset="0"/>
                <a:ea typeface="宋体" charset="0"/>
                <a:cs typeface="宋体" charset="0"/>
              </a:rPr>
              <a:t>rfc</a:t>
            </a:r>
            <a:r>
              <a:rPr lang="en-US" altLang="zh-CN" sz="2100" dirty="0">
                <a:latin typeface="Gill Sans MT" charset="0"/>
                <a:ea typeface="宋体" charset="0"/>
                <a:cs typeface="宋体" charset="0"/>
              </a:rPr>
              <a:t>/)</a:t>
            </a:r>
          </a:p>
          <a:p>
            <a:r>
              <a:rPr lang="en-US" altLang="zh-CN" sz="2100" dirty="0">
                <a:latin typeface="Gill Sans MT" charset="0"/>
                <a:ea typeface="宋体" charset="0"/>
                <a:cs typeface="宋体" charset="0"/>
              </a:rPr>
              <a:t>TLS version 1.0 is described in RFC 2246</a:t>
            </a:r>
          </a:p>
          <a:p>
            <a:r>
              <a:rPr lang="en-US" altLang="zh-CN" sz="2100" dirty="0">
                <a:latin typeface="Gill Sans MT" charset="0"/>
                <a:ea typeface="宋体" charset="0"/>
                <a:cs typeface="宋体" charset="0"/>
              </a:rPr>
              <a:t>Intended to be a self-contained definition of the protocol</a:t>
            </a:r>
          </a:p>
          <a:p>
            <a:pPr lvl="1"/>
            <a:r>
              <a:rPr lang="en-US" altLang="zh-CN" sz="1800" dirty="0">
                <a:latin typeface="Gill Sans MT" charset="0"/>
                <a:ea typeface="宋体" charset="0"/>
                <a:cs typeface="宋体" charset="0"/>
              </a:rPr>
              <a:t>Describes the protocol in sufficient detail for readers who will be implementing it and those who will be doing protocol analysis</a:t>
            </a:r>
          </a:p>
          <a:p>
            <a:pPr lvl="1"/>
            <a:r>
              <a:rPr lang="en-US" altLang="zh-CN" sz="1800" dirty="0">
                <a:latin typeface="Gill Sans MT" charset="0"/>
                <a:ea typeface="宋体" charset="0"/>
                <a:cs typeface="宋体" charset="0"/>
              </a:rPr>
              <a:t>Mixture of informal prose and pseudo-code</a:t>
            </a:r>
          </a:p>
        </p:txBody>
      </p:sp>
      <p:sp>
        <p:nvSpPr>
          <p:cNvPr id="2" name="Slide Number Placeholder 1">
            <a:extLst>
              <a:ext uri="{FF2B5EF4-FFF2-40B4-BE49-F238E27FC236}">
                <a16:creationId xmlns:a16="http://schemas.microsoft.com/office/drawing/2014/main" id="{31A61B7C-E67D-0DA8-BB10-746198C52957}"/>
              </a:ext>
            </a:extLst>
          </p:cNvPr>
          <p:cNvSpPr>
            <a:spLocks noGrp="1"/>
          </p:cNvSpPr>
          <p:nvPr>
            <p:ph type="sldNum" sz="quarter" idx="12"/>
          </p:nvPr>
        </p:nvSpPr>
        <p:spPr/>
        <p:txBody>
          <a:bodyPr/>
          <a:lstStyle/>
          <a:p>
            <a:fld id="{C4C925CD-3B73-704E-9D46-B95362A7C6AC}" type="slidenum">
              <a:rPr lang="en-US" smtClean="0"/>
              <a:t>54</a:t>
            </a:fld>
            <a:endParaRPr lang="en-US"/>
          </a:p>
        </p:txBody>
      </p:sp>
    </p:spTree>
    <p:extLst>
      <p:ext uri="{BB962C8B-B14F-4D97-AF65-F5344CB8AC3E}">
        <p14:creationId xmlns:p14="http://schemas.microsoft.com/office/powerpoint/2010/main" val="72896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p:cNvSpPr>
          <p:nvPr>
            <p:ph type="title"/>
          </p:nvPr>
        </p:nvSpPr>
        <p:spPr>
          <a:noFill/>
        </p:spPr>
        <p:txBody>
          <a:bodyPr/>
          <a:lstStyle/>
          <a:p>
            <a:r>
              <a:rPr lang="en-US" altLang="zh-CN">
                <a:latin typeface="Gill Sans MT" charset="0"/>
                <a:ea typeface="宋体" charset="0"/>
                <a:cs typeface="宋体" charset="0"/>
              </a:rPr>
              <a:t>TLS Basics</a:t>
            </a:r>
          </a:p>
        </p:txBody>
      </p:sp>
      <p:sp>
        <p:nvSpPr>
          <p:cNvPr id="113667" name="Rectangle 3"/>
          <p:cNvSpPr>
            <a:spLocks noGrp="1"/>
          </p:cNvSpPr>
          <p:nvPr>
            <p:ph idx="1"/>
          </p:nvPr>
        </p:nvSpPr>
        <p:spPr/>
        <p:txBody>
          <a:bodyPr>
            <a:normAutofit/>
          </a:bodyPr>
          <a:lstStyle/>
          <a:p>
            <a:r>
              <a:rPr lang="en-US" altLang="zh-CN" sz="2100" dirty="0">
                <a:latin typeface="Gill Sans MT" charset="0"/>
                <a:ea typeface="宋体" charset="0"/>
                <a:cs typeface="宋体" charset="0"/>
              </a:rPr>
              <a:t>TLS consists of </a:t>
            </a:r>
            <a:r>
              <a:rPr lang="en-US" altLang="zh-CN" sz="2100" dirty="0">
                <a:solidFill>
                  <a:schemeClr val="accent2"/>
                </a:solidFill>
                <a:latin typeface="Gill Sans MT" charset="0"/>
                <a:ea typeface="宋体" charset="0"/>
                <a:cs typeface="宋体" charset="0"/>
              </a:rPr>
              <a:t>two</a:t>
            </a:r>
            <a:r>
              <a:rPr lang="en-US" altLang="zh-CN" sz="2100" dirty="0">
                <a:latin typeface="Gill Sans MT" charset="0"/>
                <a:ea typeface="宋体" charset="0"/>
                <a:cs typeface="宋体" charset="0"/>
              </a:rPr>
              <a:t> protocols</a:t>
            </a:r>
          </a:p>
          <a:p>
            <a:pPr lvl="1"/>
            <a:r>
              <a:rPr lang="en-US" altLang="zh-CN" sz="1800" dirty="0">
                <a:latin typeface="Gill Sans MT" charset="0"/>
                <a:ea typeface="宋体" charset="0"/>
                <a:cs typeface="宋体" charset="0"/>
              </a:rPr>
              <a:t>Familiar pattern for key exchange protocols</a:t>
            </a:r>
          </a:p>
          <a:p>
            <a:pPr lvl="1"/>
            <a:endParaRPr lang="en-US" altLang="zh-CN" sz="1800" dirty="0">
              <a:latin typeface="Gill Sans MT" charset="0"/>
              <a:ea typeface="宋体" charset="0"/>
              <a:cs typeface="宋体" charset="0"/>
            </a:endParaRPr>
          </a:p>
          <a:p>
            <a:r>
              <a:rPr lang="en-US" altLang="zh-CN" sz="2100" b="1" dirty="0">
                <a:solidFill>
                  <a:srgbClr val="FF0000"/>
                </a:solidFill>
                <a:latin typeface="Gill Sans MT" charset="0"/>
                <a:ea typeface="宋体" charset="0"/>
                <a:cs typeface="宋体" charset="0"/>
              </a:rPr>
              <a:t>Handshake protocol</a:t>
            </a:r>
          </a:p>
          <a:p>
            <a:pPr lvl="1"/>
            <a:r>
              <a:rPr lang="en-US" altLang="zh-CN" sz="1800" dirty="0">
                <a:latin typeface="Gill Sans MT" charset="0"/>
                <a:ea typeface="宋体" charset="0"/>
                <a:cs typeface="宋体" charset="0"/>
              </a:rPr>
              <a:t>Use public-key cryptography to establish a shared secret key between the client and the server</a:t>
            </a:r>
            <a:br>
              <a:rPr lang="en-US" altLang="zh-CN" sz="1800" dirty="0">
                <a:latin typeface="Gill Sans MT" charset="0"/>
                <a:ea typeface="宋体" charset="0"/>
                <a:cs typeface="宋体" charset="0"/>
              </a:rPr>
            </a:br>
            <a:endParaRPr lang="en-US" altLang="zh-CN" sz="1800" dirty="0">
              <a:latin typeface="Gill Sans MT" charset="0"/>
              <a:ea typeface="宋体" charset="0"/>
              <a:cs typeface="宋体" charset="0"/>
            </a:endParaRPr>
          </a:p>
          <a:p>
            <a:r>
              <a:rPr lang="en-US" altLang="zh-CN" sz="2100" b="1" dirty="0">
                <a:solidFill>
                  <a:srgbClr val="FF0000"/>
                </a:solidFill>
                <a:latin typeface="Gill Sans MT" charset="0"/>
                <a:ea typeface="宋体" charset="0"/>
                <a:cs typeface="宋体" charset="0"/>
              </a:rPr>
              <a:t>Record protocol</a:t>
            </a:r>
          </a:p>
          <a:p>
            <a:pPr lvl="1"/>
            <a:r>
              <a:rPr lang="en-US" altLang="zh-CN" sz="1800" dirty="0">
                <a:latin typeface="Gill Sans MT" charset="0"/>
                <a:ea typeface="宋体" charset="0"/>
                <a:cs typeface="宋体" charset="0"/>
              </a:rPr>
              <a:t>Use the secret key established in the handshake protocol to secure communication between client and server</a:t>
            </a:r>
          </a:p>
        </p:txBody>
      </p:sp>
      <p:sp>
        <p:nvSpPr>
          <p:cNvPr id="2" name="Slide Number Placeholder 1">
            <a:extLst>
              <a:ext uri="{FF2B5EF4-FFF2-40B4-BE49-F238E27FC236}">
                <a16:creationId xmlns:a16="http://schemas.microsoft.com/office/drawing/2014/main" id="{27C00246-5094-6A5E-3C10-DA1E73D8F46B}"/>
              </a:ext>
            </a:extLst>
          </p:cNvPr>
          <p:cNvSpPr>
            <a:spLocks noGrp="1"/>
          </p:cNvSpPr>
          <p:nvPr>
            <p:ph type="sldNum" sz="quarter" idx="12"/>
          </p:nvPr>
        </p:nvSpPr>
        <p:spPr/>
        <p:txBody>
          <a:bodyPr/>
          <a:lstStyle/>
          <a:p>
            <a:fld id="{C4C925CD-3B73-704E-9D46-B95362A7C6AC}" type="slidenum">
              <a:rPr lang="en-US" smtClean="0"/>
              <a:t>55</a:t>
            </a:fld>
            <a:endParaRPr lang="en-US"/>
          </a:p>
        </p:txBody>
      </p:sp>
    </p:spTree>
    <p:extLst>
      <p:ext uri="{BB962C8B-B14F-4D97-AF65-F5344CB8AC3E}">
        <p14:creationId xmlns:p14="http://schemas.microsoft.com/office/powerpoint/2010/main" val="35941478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ChangeArrowheads="1"/>
          </p:cNvSpPr>
          <p:nvPr/>
        </p:nvSpPr>
        <p:spPr bwMode="auto">
          <a:xfrm>
            <a:off x="2457450" y="1485900"/>
            <a:ext cx="4343400" cy="1371600"/>
          </a:xfrm>
          <a:prstGeom prst="rect">
            <a:avLst/>
          </a:prstGeom>
          <a:solidFill>
            <a:schemeClr val="accent1"/>
          </a:solidFill>
          <a:ln w="25400">
            <a:solidFill>
              <a:schemeClr val="tx1"/>
            </a:solidFill>
            <a:miter lim="800000"/>
            <a:headEnd/>
            <a:tailEnd/>
          </a:ln>
        </p:spPr>
        <p:txBody>
          <a:bodyPr wrap="none" anchor="ctr"/>
          <a:lstStyle/>
          <a:p>
            <a:endParaRPr lang="en-US" sz="1050"/>
          </a:p>
        </p:txBody>
      </p:sp>
      <p:sp>
        <p:nvSpPr>
          <p:cNvPr id="115715" name="Rectangle 3"/>
          <p:cNvSpPr>
            <a:spLocks noChangeArrowheads="1"/>
          </p:cNvSpPr>
          <p:nvPr/>
        </p:nvSpPr>
        <p:spPr bwMode="auto">
          <a:xfrm>
            <a:off x="2457450" y="2857500"/>
            <a:ext cx="4343400" cy="1028700"/>
          </a:xfrm>
          <a:prstGeom prst="rect">
            <a:avLst/>
          </a:prstGeom>
          <a:solidFill>
            <a:srgbClr val="66FF33"/>
          </a:solidFill>
          <a:ln w="25400">
            <a:solidFill>
              <a:schemeClr val="tx1"/>
            </a:solidFill>
            <a:miter lim="800000"/>
            <a:headEnd/>
            <a:tailEnd/>
          </a:ln>
        </p:spPr>
        <p:txBody>
          <a:bodyPr wrap="none" anchor="ctr"/>
          <a:lstStyle/>
          <a:p>
            <a:endParaRPr lang="en-US" sz="1350"/>
          </a:p>
        </p:txBody>
      </p:sp>
      <p:sp>
        <p:nvSpPr>
          <p:cNvPr id="115716" name="Rectangle 4"/>
          <p:cNvSpPr>
            <a:spLocks noGrp="1"/>
          </p:cNvSpPr>
          <p:nvPr>
            <p:ph type="title"/>
          </p:nvPr>
        </p:nvSpPr>
        <p:spPr>
          <a:noFill/>
        </p:spPr>
        <p:txBody>
          <a:bodyPr/>
          <a:lstStyle/>
          <a:p>
            <a:r>
              <a:rPr lang="en-GB">
                <a:latin typeface="Gill Sans MT" charset="0"/>
                <a:ea typeface="ＭＳ Ｐゴシック" charset="0"/>
                <a:cs typeface="ＭＳ Ｐゴシック" charset="0"/>
              </a:rPr>
              <a:t>SSL Protocol Architecture</a:t>
            </a:r>
          </a:p>
        </p:txBody>
      </p:sp>
      <p:sp>
        <p:nvSpPr>
          <p:cNvPr id="115717" name="Rectangle 5"/>
          <p:cNvSpPr>
            <a:spLocks noChangeArrowheads="1"/>
          </p:cNvSpPr>
          <p:nvPr/>
        </p:nvSpPr>
        <p:spPr bwMode="auto">
          <a:xfrm>
            <a:off x="2457450" y="3886200"/>
            <a:ext cx="4343400" cy="800100"/>
          </a:xfrm>
          <a:prstGeom prst="rect">
            <a:avLst/>
          </a:prstGeom>
          <a:solidFill>
            <a:srgbClr val="CCFF99"/>
          </a:solidFill>
          <a:ln w="25400">
            <a:solidFill>
              <a:schemeClr val="tx1"/>
            </a:solidFill>
            <a:miter lim="800000"/>
            <a:headEnd/>
            <a:tailEnd/>
          </a:ln>
        </p:spPr>
        <p:txBody>
          <a:bodyPr wrap="none" anchor="ctr"/>
          <a:lstStyle/>
          <a:p>
            <a:endParaRPr lang="en-US" sz="1350"/>
          </a:p>
        </p:txBody>
      </p:sp>
      <p:sp>
        <p:nvSpPr>
          <p:cNvPr id="115718" name="Line 6"/>
          <p:cNvSpPr>
            <a:spLocks noChangeShapeType="1"/>
          </p:cNvSpPr>
          <p:nvPr/>
        </p:nvSpPr>
        <p:spPr bwMode="auto">
          <a:xfrm>
            <a:off x="2457450" y="3886200"/>
            <a:ext cx="43434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115719" name="Line 7"/>
          <p:cNvSpPr>
            <a:spLocks noChangeShapeType="1"/>
          </p:cNvSpPr>
          <p:nvPr/>
        </p:nvSpPr>
        <p:spPr bwMode="auto">
          <a:xfrm>
            <a:off x="2457450" y="2857500"/>
            <a:ext cx="4343400" cy="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115720" name="Text Box 8"/>
          <p:cNvSpPr txBox="1">
            <a:spLocks noChangeArrowheads="1"/>
          </p:cNvSpPr>
          <p:nvPr/>
        </p:nvSpPr>
        <p:spPr bwMode="auto">
          <a:xfrm>
            <a:off x="3600450" y="4057650"/>
            <a:ext cx="2228850" cy="415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2100">
                <a:latin typeface="Arial" charset="0"/>
              </a:rPr>
              <a:t>TCP</a:t>
            </a:r>
          </a:p>
        </p:txBody>
      </p:sp>
      <p:sp>
        <p:nvSpPr>
          <p:cNvPr id="115721" name="Text Box 9"/>
          <p:cNvSpPr txBox="1">
            <a:spLocks noChangeArrowheads="1"/>
          </p:cNvSpPr>
          <p:nvPr/>
        </p:nvSpPr>
        <p:spPr bwMode="auto">
          <a:xfrm>
            <a:off x="3543300" y="3062287"/>
            <a:ext cx="2228850"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2100">
                <a:latin typeface="Arial" charset="0"/>
              </a:rPr>
              <a:t>SSL Record Protocol</a:t>
            </a:r>
          </a:p>
        </p:txBody>
      </p:sp>
      <p:sp>
        <p:nvSpPr>
          <p:cNvPr id="115722" name="Line 10"/>
          <p:cNvSpPr>
            <a:spLocks noChangeShapeType="1"/>
          </p:cNvSpPr>
          <p:nvPr/>
        </p:nvSpPr>
        <p:spPr bwMode="auto">
          <a:xfrm>
            <a:off x="4629150" y="1485900"/>
            <a:ext cx="0" cy="137160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115723" name="Line 11"/>
          <p:cNvSpPr>
            <a:spLocks noChangeShapeType="1"/>
          </p:cNvSpPr>
          <p:nvPr/>
        </p:nvSpPr>
        <p:spPr bwMode="auto">
          <a:xfrm>
            <a:off x="3543300" y="1485900"/>
            <a:ext cx="0" cy="137160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115724" name="Line 12"/>
          <p:cNvSpPr>
            <a:spLocks noChangeShapeType="1"/>
          </p:cNvSpPr>
          <p:nvPr/>
        </p:nvSpPr>
        <p:spPr bwMode="auto">
          <a:xfrm>
            <a:off x="5715000" y="1485900"/>
            <a:ext cx="0" cy="1371600"/>
          </a:xfrm>
          <a:prstGeom prst="line">
            <a:avLst/>
          </a:prstGeom>
          <a:noFill/>
          <a:ln w="2540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115725" name="Text Box 13"/>
          <p:cNvSpPr txBox="1">
            <a:spLocks noChangeArrowheads="1"/>
          </p:cNvSpPr>
          <p:nvPr/>
        </p:nvSpPr>
        <p:spPr bwMode="auto">
          <a:xfrm>
            <a:off x="2457450" y="1759744"/>
            <a:ext cx="1143000" cy="715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a:latin typeface="Arial" charset="0"/>
              </a:rPr>
              <a:t>SSL Handshake Protocol</a:t>
            </a:r>
          </a:p>
        </p:txBody>
      </p:sp>
      <p:sp>
        <p:nvSpPr>
          <p:cNvPr id="115726" name="Text Box 14"/>
          <p:cNvSpPr txBox="1">
            <a:spLocks noChangeArrowheads="1"/>
          </p:cNvSpPr>
          <p:nvPr/>
        </p:nvSpPr>
        <p:spPr bwMode="auto">
          <a:xfrm>
            <a:off x="4572000" y="1759744"/>
            <a:ext cx="1143000"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SSL  Alert Protocol</a:t>
            </a:r>
          </a:p>
        </p:txBody>
      </p:sp>
      <p:sp>
        <p:nvSpPr>
          <p:cNvPr id="115727" name="Text Box 15"/>
          <p:cNvSpPr txBox="1">
            <a:spLocks noChangeArrowheads="1"/>
          </p:cNvSpPr>
          <p:nvPr/>
        </p:nvSpPr>
        <p:spPr bwMode="auto">
          <a:xfrm>
            <a:off x="5657850" y="1885950"/>
            <a:ext cx="1257300"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HTTP, other apps</a:t>
            </a:r>
          </a:p>
        </p:txBody>
      </p:sp>
      <p:sp>
        <p:nvSpPr>
          <p:cNvPr id="115728" name="Text Box 16"/>
          <p:cNvSpPr txBox="1">
            <a:spLocks noChangeArrowheads="1"/>
          </p:cNvSpPr>
          <p:nvPr/>
        </p:nvSpPr>
        <p:spPr bwMode="auto">
          <a:xfrm>
            <a:off x="3522785" y="1775893"/>
            <a:ext cx="1143000"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50000"/>
              </a:spcBef>
            </a:pPr>
            <a:r>
              <a:rPr lang="en-GB" sz="1350" dirty="0">
                <a:latin typeface="Arial" charset="0"/>
              </a:rPr>
              <a:t>SSL Change Cipher Spec Protocol</a:t>
            </a:r>
          </a:p>
        </p:txBody>
      </p:sp>
      <p:sp>
        <p:nvSpPr>
          <p:cNvPr id="2" name="Slide Number Placeholder 1">
            <a:extLst>
              <a:ext uri="{FF2B5EF4-FFF2-40B4-BE49-F238E27FC236}">
                <a16:creationId xmlns:a16="http://schemas.microsoft.com/office/drawing/2014/main" id="{CB789810-9B7F-056D-6B21-94EEC7A84475}"/>
              </a:ext>
            </a:extLst>
          </p:cNvPr>
          <p:cNvSpPr>
            <a:spLocks noGrp="1"/>
          </p:cNvSpPr>
          <p:nvPr>
            <p:ph type="sldNum" sz="quarter" idx="12"/>
          </p:nvPr>
        </p:nvSpPr>
        <p:spPr/>
        <p:txBody>
          <a:bodyPr/>
          <a:lstStyle/>
          <a:p>
            <a:fld id="{C4C925CD-3B73-704E-9D46-B95362A7C6AC}" type="slidenum">
              <a:rPr lang="en-US" smtClean="0"/>
              <a:t>56</a:t>
            </a:fld>
            <a:endParaRPr lang="en-US"/>
          </a:p>
        </p:txBody>
      </p:sp>
    </p:spTree>
    <p:extLst>
      <p:ext uri="{BB962C8B-B14F-4D97-AF65-F5344CB8AC3E}">
        <p14:creationId xmlns:p14="http://schemas.microsoft.com/office/powerpoint/2010/main" val="1478627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p:cNvSpPr>
          <p:nvPr>
            <p:ph type="title"/>
          </p:nvPr>
        </p:nvSpPr>
        <p:spPr>
          <a:noFill/>
        </p:spPr>
        <p:txBody>
          <a:bodyPr/>
          <a:lstStyle/>
          <a:p>
            <a:r>
              <a:rPr lang="en-US" altLang="zh-CN">
                <a:latin typeface="Gill Sans MT" charset="0"/>
                <a:ea typeface="宋体" charset="0"/>
                <a:cs typeface="宋体" charset="0"/>
              </a:rPr>
              <a:t>TLS Handshake Protocol</a:t>
            </a:r>
          </a:p>
        </p:txBody>
      </p:sp>
      <p:sp>
        <p:nvSpPr>
          <p:cNvPr id="117763" name="Rectangle 3"/>
          <p:cNvSpPr>
            <a:spLocks noGrp="1"/>
          </p:cNvSpPr>
          <p:nvPr>
            <p:ph idx="1"/>
          </p:nvPr>
        </p:nvSpPr>
        <p:spPr/>
        <p:txBody>
          <a:bodyPr/>
          <a:lstStyle/>
          <a:p>
            <a:r>
              <a:rPr lang="en-US" altLang="zh-CN" sz="2100" dirty="0">
                <a:latin typeface="Gill Sans MT" charset="0"/>
                <a:ea typeface="宋体" charset="0"/>
                <a:cs typeface="宋体" charset="0"/>
              </a:rPr>
              <a:t>Two parties: client and server</a:t>
            </a:r>
            <a:br>
              <a:rPr lang="en-US" altLang="zh-CN" sz="2100" dirty="0">
                <a:latin typeface="Gill Sans MT" charset="0"/>
                <a:ea typeface="宋体" charset="0"/>
                <a:cs typeface="宋体" charset="0"/>
              </a:rPr>
            </a:br>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Negotiate version of the protocol and the set of cryptographic algorithms to use</a:t>
            </a:r>
          </a:p>
          <a:p>
            <a:pPr lvl="1"/>
            <a:r>
              <a:rPr lang="en-US" altLang="zh-CN" sz="1800" dirty="0">
                <a:latin typeface="Gill Sans MT" charset="0"/>
                <a:ea typeface="宋体" charset="0"/>
                <a:cs typeface="宋体" charset="0"/>
              </a:rPr>
              <a:t>Ensure interoperability between different implementations of the protocol</a:t>
            </a:r>
          </a:p>
          <a:p>
            <a:r>
              <a:rPr lang="en-US" altLang="zh-CN" sz="2100" dirty="0">
                <a:latin typeface="Gill Sans MT" charset="0"/>
                <a:ea typeface="宋体" charset="0"/>
                <a:cs typeface="宋体" charset="0"/>
              </a:rPr>
              <a:t>Authenticate server and (optionally) client</a:t>
            </a:r>
          </a:p>
          <a:p>
            <a:pPr lvl="1"/>
            <a:r>
              <a:rPr lang="en-US" altLang="zh-CN" sz="1800" dirty="0">
                <a:latin typeface="Gill Sans MT" charset="0"/>
                <a:ea typeface="宋体" charset="0"/>
                <a:cs typeface="宋体" charset="0"/>
              </a:rPr>
              <a:t>Use digital certificates to learn each other’s public keys and verify each other’s identity</a:t>
            </a:r>
          </a:p>
          <a:p>
            <a:r>
              <a:rPr lang="en-US" altLang="zh-CN" sz="2100" dirty="0">
                <a:latin typeface="Gill Sans MT" charset="0"/>
                <a:ea typeface="宋体" charset="0"/>
                <a:cs typeface="宋体" charset="0"/>
              </a:rPr>
              <a:t>Use public keys to establish a shared secret</a:t>
            </a:r>
          </a:p>
        </p:txBody>
      </p:sp>
      <p:sp>
        <p:nvSpPr>
          <p:cNvPr id="2" name="Slide Number Placeholder 1">
            <a:extLst>
              <a:ext uri="{FF2B5EF4-FFF2-40B4-BE49-F238E27FC236}">
                <a16:creationId xmlns:a16="http://schemas.microsoft.com/office/drawing/2014/main" id="{A9637D99-E698-FD49-81B4-5D9CD8CF75EE}"/>
              </a:ext>
            </a:extLst>
          </p:cNvPr>
          <p:cNvSpPr>
            <a:spLocks noGrp="1"/>
          </p:cNvSpPr>
          <p:nvPr>
            <p:ph type="sldNum" sz="quarter" idx="12"/>
          </p:nvPr>
        </p:nvSpPr>
        <p:spPr/>
        <p:txBody>
          <a:bodyPr/>
          <a:lstStyle/>
          <a:p>
            <a:fld id="{C4C925CD-3B73-704E-9D46-B95362A7C6AC}" type="slidenum">
              <a:rPr lang="en-US" smtClean="0"/>
              <a:t>57</a:t>
            </a:fld>
            <a:endParaRPr lang="en-US"/>
          </a:p>
        </p:txBody>
      </p:sp>
    </p:spTree>
    <p:extLst>
      <p:ext uri="{BB962C8B-B14F-4D97-AF65-F5344CB8AC3E}">
        <p14:creationId xmlns:p14="http://schemas.microsoft.com/office/powerpoint/2010/main" val="2171898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p:cNvSpPr>
          <p:nvPr>
            <p:ph type="title"/>
          </p:nvPr>
        </p:nvSpPr>
        <p:spPr>
          <a:xfrm>
            <a:off x="1885950" y="342900"/>
            <a:ext cx="5624513" cy="857250"/>
          </a:xfrm>
          <a:noFill/>
        </p:spPr>
        <p:txBody>
          <a:bodyPr/>
          <a:lstStyle/>
          <a:p>
            <a:r>
              <a:rPr lang="en-US" altLang="zh-CN">
                <a:latin typeface="Gill Sans MT" charset="0"/>
                <a:ea typeface="宋体" charset="0"/>
                <a:cs typeface="宋体" charset="0"/>
              </a:rPr>
              <a:t>Handshake Protocol Structure</a:t>
            </a:r>
          </a:p>
        </p:txBody>
      </p:sp>
      <p:sp>
        <p:nvSpPr>
          <p:cNvPr id="119811" name="Oval 3"/>
          <p:cNvSpPr>
            <a:spLocks noChangeArrowheads="1"/>
          </p:cNvSpPr>
          <p:nvPr/>
        </p:nvSpPr>
        <p:spPr bwMode="auto">
          <a:xfrm>
            <a:off x="1885950" y="12692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19812" name="Line 4"/>
          <p:cNvSpPr>
            <a:spLocks noChangeShapeType="1"/>
          </p:cNvSpPr>
          <p:nvPr/>
        </p:nvSpPr>
        <p:spPr bwMode="auto">
          <a:xfrm flipV="1">
            <a:off x="3000375" y="1428750"/>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19813" name="Line 5"/>
          <p:cNvSpPr>
            <a:spLocks noChangeShapeType="1"/>
          </p:cNvSpPr>
          <p:nvPr/>
        </p:nvSpPr>
        <p:spPr bwMode="auto">
          <a:xfrm>
            <a:off x="4237435" y="2628900"/>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19814" name="Line 6"/>
          <p:cNvSpPr>
            <a:spLocks noChangeShapeType="1"/>
          </p:cNvSpPr>
          <p:nvPr/>
        </p:nvSpPr>
        <p:spPr bwMode="auto">
          <a:xfrm>
            <a:off x="3000375" y="3371850"/>
            <a:ext cx="2468166" cy="0"/>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19815" name="Text Box 7"/>
          <p:cNvSpPr txBox="1">
            <a:spLocks noChangeArrowheads="1"/>
          </p:cNvSpPr>
          <p:nvPr/>
        </p:nvSpPr>
        <p:spPr bwMode="auto">
          <a:xfrm>
            <a:off x="2893344" y="1122760"/>
            <a:ext cx="90819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ClientHello</a:t>
            </a:r>
          </a:p>
        </p:txBody>
      </p:sp>
      <p:sp>
        <p:nvSpPr>
          <p:cNvPr id="119816" name="Text Box 8"/>
          <p:cNvSpPr txBox="1">
            <a:spLocks noChangeArrowheads="1"/>
          </p:cNvSpPr>
          <p:nvPr/>
        </p:nvSpPr>
        <p:spPr bwMode="auto">
          <a:xfrm>
            <a:off x="5468541" y="1438276"/>
            <a:ext cx="1683346" cy="1163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ServerHello, </a:t>
            </a:r>
          </a:p>
          <a:p>
            <a:pPr>
              <a:spcBef>
                <a:spcPct val="20000"/>
              </a:spcBef>
              <a:buClr>
                <a:schemeClr val="accent2"/>
              </a:buClr>
            </a:pPr>
            <a:r>
              <a:rPr lang="en-US" altLang="zh-CN" sz="1200">
                <a:latin typeface="Tahoma" charset="0"/>
                <a:ea typeface="宋体" charset="0"/>
                <a:cs typeface="宋体" charset="0"/>
              </a:rPr>
              <a:t>[Certificate],</a:t>
            </a:r>
          </a:p>
          <a:p>
            <a:pPr>
              <a:spcBef>
                <a:spcPct val="20000"/>
              </a:spcBef>
              <a:buClr>
                <a:schemeClr val="accent2"/>
              </a:buClr>
            </a:pPr>
            <a:r>
              <a:rPr lang="en-US" altLang="zh-CN" sz="1200">
                <a:latin typeface="Tahoma" charset="0"/>
                <a:ea typeface="宋体" charset="0"/>
                <a:cs typeface="宋体" charset="0"/>
              </a:rPr>
              <a:t>[ServerKeyExchange],</a:t>
            </a:r>
          </a:p>
          <a:p>
            <a:pPr>
              <a:spcBef>
                <a:spcPct val="20000"/>
              </a:spcBef>
              <a:buClr>
                <a:schemeClr val="accent2"/>
              </a:buClr>
            </a:pPr>
            <a:r>
              <a:rPr lang="en-US" altLang="zh-CN" sz="1200">
                <a:latin typeface="Tahoma" charset="0"/>
                <a:ea typeface="宋体" charset="0"/>
                <a:cs typeface="宋体" charset="0"/>
              </a:rPr>
              <a:t>[CertificateRequest],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19817" name="Oval 9"/>
          <p:cNvSpPr>
            <a:spLocks noChangeArrowheads="1"/>
          </p:cNvSpPr>
          <p:nvPr/>
        </p:nvSpPr>
        <p:spPr bwMode="auto">
          <a:xfrm>
            <a:off x="7096125" y="12120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19818" name="Text Box 10"/>
          <p:cNvSpPr txBox="1">
            <a:spLocks noChangeArrowheads="1"/>
          </p:cNvSpPr>
          <p:nvPr/>
        </p:nvSpPr>
        <p:spPr bwMode="auto">
          <a:xfrm>
            <a:off x="2950369" y="2628901"/>
            <a:ext cx="1511248" cy="13295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[Certificate],</a:t>
            </a:r>
          </a:p>
          <a:p>
            <a:pPr>
              <a:spcBef>
                <a:spcPct val="20000"/>
              </a:spcBef>
              <a:buClr>
                <a:schemeClr val="accent2"/>
              </a:buClr>
            </a:pPr>
            <a:r>
              <a:rPr lang="en-US" altLang="zh-CN" sz="1200">
                <a:latin typeface="Tahoma" charset="0"/>
                <a:ea typeface="宋体" charset="0"/>
                <a:cs typeface="宋体" charset="0"/>
              </a:rPr>
              <a:t>ClientKeyExchange,</a:t>
            </a:r>
          </a:p>
          <a:p>
            <a:pPr>
              <a:spcBef>
                <a:spcPct val="20000"/>
              </a:spcBef>
              <a:buClr>
                <a:schemeClr val="accent2"/>
              </a:buClr>
            </a:pPr>
            <a:r>
              <a:rPr lang="en-US" altLang="zh-CN" sz="1200">
                <a:latin typeface="Tahoma" charset="0"/>
                <a:ea typeface="宋体" charset="0"/>
                <a:cs typeface="宋体" charset="0"/>
              </a:rPr>
              <a:t>[CertificateVerify]</a:t>
            </a:r>
          </a:p>
          <a:p>
            <a:pPr>
              <a:spcBef>
                <a:spcPct val="20000"/>
              </a:spcBef>
              <a:buClr>
                <a:schemeClr val="accent2"/>
              </a:buClr>
            </a:pPr>
            <a:endParaRPr lang="en-US" altLang="zh-CN" sz="1200">
              <a:latin typeface="Tahoma" charset="0"/>
              <a:ea typeface="宋体" charset="0"/>
              <a:cs typeface="宋体" charset="0"/>
            </a:endParaRPr>
          </a:p>
          <a:p>
            <a:pPr>
              <a:spcBef>
                <a:spcPct val="20000"/>
              </a:spcBef>
              <a:buClr>
                <a:schemeClr val="accent2"/>
              </a:buClr>
            </a:pPr>
            <a:endParaRPr lang="en-US" altLang="zh-CN" sz="1200">
              <a:latin typeface="Tahoma" charset="0"/>
              <a:ea typeface="宋体" charset="0"/>
              <a:cs typeface="宋体" charset="0"/>
            </a:endParaRPr>
          </a:p>
          <a:p>
            <a:pPr>
              <a:lnSpc>
                <a:spcPct val="70000"/>
              </a:lnSpc>
              <a:spcBef>
                <a:spcPct val="20000"/>
              </a:spcBef>
              <a:buClr>
                <a:schemeClr val="accent2"/>
              </a:buClr>
            </a:pPr>
            <a:r>
              <a:rPr lang="en-US" altLang="zh-CN" sz="1200">
                <a:latin typeface="Tahoma" charset="0"/>
                <a:ea typeface="宋体" charset="0"/>
                <a:cs typeface="宋体" charset="0"/>
              </a:rPr>
              <a:t>Finished</a:t>
            </a:r>
          </a:p>
        </p:txBody>
      </p:sp>
      <p:sp>
        <p:nvSpPr>
          <p:cNvPr id="119819" name="Text Box 11"/>
          <p:cNvSpPr txBox="1">
            <a:spLocks noChangeArrowheads="1"/>
          </p:cNvSpPr>
          <p:nvPr/>
        </p:nvSpPr>
        <p:spPr bwMode="auto">
          <a:xfrm>
            <a:off x="2922194" y="3429001"/>
            <a:ext cx="202683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switch to negotiated cipher</a:t>
            </a:r>
          </a:p>
        </p:txBody>
      </p:sp>
      <p:sp>
        <p:nvSpPr>
          <p:cNvPr id="119820" name="Line 12"/>
          <p:cNvSpPr>
            <a:spLocks noChangeShapeType="1"/>
          </p:cNvSpPr>
          <p:nvPr/>
        </p:nvSpPr>
        <p:spPr bwMode="auto">
          <a:xfrm>
            <a:off x="3028950" y="3943350"/>
            <a:ext cx="2468166" cy="0"/>
          </a:xfrm>
          <a:prstGeom prst="line">
            <a:avLst/>
          </a:prstGeom>
          <a:noFill/>
          <a:ln w="50800">
            <a:solidFill>
              <a:schemeClr val="tx1"/>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19821" name="Line 13"/>
          <p:cNvSpPr>
            <a:spLocks noChangeShapeType="1"/>
          </p:cNvSpPr>
          <p:nvPr/>
        </p:nvSpPr>
        <p:spPr bwMode="auto">
          <a:xfrm>
            <a:off x="4294585" y="4514850"/>
            <a:ext cx="2449115" cy="0"/>
          </a:xfrm>
          <a:prstGeom prst="line">
            <a:avLst/>
          </a:prstGeom>
          <a:noFill/>
          <a:ln w="50800">
            <a:solidFill>
              <a:schemeClr val="tx1"/>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19822" name="Text Box 14"/>
          <p:cNvSpPr txBox="1">
            <a:spLocks noChangeArrowheads="1"/>
          </p:cNvSpPr>
          <p:nvPr/>
        </p:nvSpPr>
        <p:spPr bwMode="auto">
          <a:xfrm>
            <a:off x="6112669" y="4229101"/>
            <a:ext cx="74411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Finished</a:t>
            </a:r>
          </a:p>
        </p:txBody>
      </p:sp>
      <p:sp>
        <p:nvSpPr>
          <p:cNvPr id="119823" name="Text Box 15"/>
          <p:cNvSpPr txBox="1">
            <a:spLocks noChangeArrowheads="1"/>
          </p:cNvSpPr>
          <p:nvPr/>
        </p:nvSpPr>
        <p:spPr bwMode="auto">
          <a:xfrm>
            <a:off x="5036744" y="4000501"/>
            <a:ext cx="202683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switch to negotiated cipher</a:t>
            </a:r>
          </a:p>
        </p:txBody>
      </p:sp>
      <p:sp>
        <p:nvSpPr>
          <p:cNvPr id="119824" name="AutoShape 16"/>
          <p:cNvSpPr>
            <a:spLocks noChangeArrowheads="1"/>
          </p:cNvSpPr>
          <p:nvPr/>
        </p:nvSpPr>
        <p:spPr bwMode="auto">
          <a:xfrm>
            <a:off x="2000250" y="4171950"/>
            <a:ext cx="2237185" cy="457200"/>
          </a:xfrm>
          <a:prstGeom prst="wedgeRectCallout">
            <a:avLst>
              <a:gd name="adj1" fmla="val -1250"/>
              <a:gd name="adj2" fmla="val -108593"/>
            </a:avLst>
          </a:prstGeom>
          <a:solidFill>
            <a:schemeClr val="bg1"/>
          </a:solidFill>
          <a:ln w="19050">
            <a:solidFill>
              <a:schemeClr val="tx1"/>
            </a:solidFill>
            <a:miter lim="800000"/>
            <a:headEnd/>
            <a:tailEnd/>
          </a:ln>
        </p:spPr>
        <p:txBody>
          <a:bodyPr/>
          <a:lstStyle/>
          <a:p>
            <a:pPr eaLnBrk="0" hangingPunct="0">
              <a:lnSpc>
                <a:spcPct val="90000"/>
              </a:lnSpc>
              <a:spcBef>
                <a:spcPct val="20000"/>
              </a:spcBef>
              <a:buClr>
                <a:schemeClr val="accent2"/>
              </a:buClr>
            </a:pPr>
            <a:r>
              <a:rPr lang="en-US" altLang="zh-CN" sz="1200">
                <a:latin typeface="Tahoma" charset="0"/>
                <a:ea typeface="宋体" charset="0"/>
                <a:cs typeface="宋体" charset="0"/>
              </a:rPr>
              <a:t>Record of all sent and </a:t>
            </a:r>
          </a:p>
          <a:p>
            <a:pPr eaLnBrk="0" hangingPunct="0">
              <a:lnSpc>
                <a:spcPct val="90000"/>
              </a:lnSpc>
              <a:spcBef>
                <a:spcPct val="20000"/>
              </a:spcBef>
              <a:buClr>
                <a:schemeClr val="accent2"/>
              </a:buClr>
            </a:pPr>
            <a:r>
              <a:rPr lang="en-US" altLang="zh-CN" sz="1200">
                <a:latin typeface="Tahoma" charset="0"/>
                <a:ea typeface="宋体" charset="0"/>
                <a:cs typeface="宋体" charset="0"/>
              </a:rPr>
              <a:t>received handshake messages</a:t>
            </a:r>
          </a:p>
        </p:txBody>
      </p:sp>
      <p:sp>
        <p:nvSpPr>
          <p:cNvPr id="2" name="Slide Number Placeholder 1">
            <a:extLst>
              <a:ext uri="{FF2B5EF4-FFF2-40B4-BE49-F238E27FC236}">
                <a16:creationId xmlns:a16="http://schemas.microsoft.com/office/drawing/2014/main" id="{A28762D8-72AE-619C-0F66-B70934D3C1CE}"/>
              </a:ext>
            </a:extLst>
          </p:cNvPr>
          <p:cNvSpPr>
            <a:spLocks noGrp="1"/>
          </p:cNvSpPr>
          <p:nvPr>
            <p:ph type="sldNum" sz="quarter" idx="12"/>
          </p:nvPr>
        </p:nvSpPr>
        <p:spPr/>
        <p:txBody>
          <a:bodyPr/>
          <a:lstStyle/>
          <a:p>
            <a:fld id="{C4C925CD-3B73-704E-9D46-B95362A7C6AC}" type="slidenum">
              <a:rPr lang="en-US" smtClean="0"/>
              <a:t>58</a:t>
            </a:fld>
            <a:endParaRPr lang="en-US"/>
          </a:p>
        </p:txBody>
      </p:sp>
    </p:spTree>
    <p:extLst>
      <p:ext uri="{BB962C8B-B14F-4D97-AF65-F5344CB8AC3E}">
        <p14:creationId xmlns:p14="http://schemas.microsoft.com/office/powerpoint/2010/main" val="2423665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a:xfrm>
            <a:off x="1943100" y="285750"/>
            <a:ext cx="5624513" cy="857250"/>
          </a:xfrm>
          <a:noFill/>
        </p:spPr>
        <p:txBody>
          <a:bodyPr/>
          <a:lstStyle/>
          <a:p>
            <a:r>
              <a:rPr lang="en-US" altLang="zh-CN">
                <a:latin typeface="Gill Sans MT" charset="0"/>
                <a:ea typeface="宋体" charset="0"/>
                <a:cs typeface="宋体" charset="0"/>
              </a:rPr>
              <a:t>ClientHello</a:t>
            </a:r>
          </a:p>
        </p:txBody>
      </p:sp>
      <p:sp>
        <p:nvSpPr>
          <p:cNvPr id="121859" name="Oval 3"/>
          <p:cNvSpPr>
            <a:spLocks noChangeArrowheads="1"/>
          </p:cNvSpPr>
          <p:nvPr/>
        </p:nvSpPr>
        <p:spPr bwMode="auto">
          <a:xfrm>
            <a:off x="1943100" y="14608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1860" name="Line 4"/>
          <p:cNvSpPr>
            <a:spLocks noChangeShapeType="1"/>
          </p:cNvSpPr>
          <p:nvPr/>
        </p:nvSpPr>
        <p:spPr bwMode="auto">
          <a:xfrm flipV="1">
            <a:off x="3057525" y="162044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21861" name="Text Box 5"/>
          <p:cNvSpPr txBox="1">
            <a:spLocks noChangeArrowheads="1"/>
          </p:cNvSpPr>
          <p:nvPr/>
        </p:nvSpPr>
        <p:spPr bwMode="auto">
          <a:xfrm>
            <a:off x="3170759" y="1314451"/>
            <a:ext cx="90819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ClientHello</a:t>
            </a:r>
          </a:p>
        </p:txBody>
      </p:sp>
      <p:sp>
        <p:nvSpPr>
          <p:cNvPr id="121862" name="Oval 6"/>
          <p:cNvSpPr>
            <a:spLocks noChangeArrowheads="1"/>
          </p:cNvSpPr>
          <p:nvPr/>
        </p:nvSpPr>
        <p:spPr bwMode="auto">
          <a:xfrm>
            <a:off x="7153275"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1863" name="AutoShape 7"/>
          <p:cNvSpPr>
            <a:spLocks noChangeArrowheads="1"/>
          </p:cNvSpPr>
          <p:nvPr/>
        </p:nvSpPr>
        <p:spPr bwMode="auto">
          <a:xfrm>
            <a:off x="3733800" y="1963341"/>
            <a:ext cx="3238500" cy="857250"/>
          </a:xfrm>
          <a:prstGeom prst="wedgeRectCallout">
            <a:avLst>
              <a:gd name="adj1" fmla="val -45000"/>
              <a:gd name="adj2" fmla="val -93750"/>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350" dirty="0">
                <a:latin typeface="Tahoma" charset="0"/>
                <a:ea typeface="宋体" charset="0"/>
                <a:cs typeface="宋体" charset="0"/>
              </a:rPr>
              <a:t>Client announces (</a:t>
            </a:r>
            <a:r>
              <a:rPr lang="en-US" altLang="zh-CN" sz="1350" u="sng" dirty="0">
                <a:latin typeface="Tahoma" charset="0"/>
                <a:ea typeface="宋体" charset="0"/>
                <a:cs typeface="宋体" charset="0"/>
              </a:rPr>
              <a:t>in plaintext</a:t>
            </a:r>
            <a:r>
              <a:rPr lang="en-US" altLang="zh-CN" sz="1350" dirty="0">
                <a:latin typeface="Tahoma" charset="0"/>
                <a:ea typeface="宋体" charset="0"/>
                <a:cs typeface="宋体" charset="0"/>
              </a:rPr>
              <a:t>):</a:t>
            </a:r>
          </a:p>
          <a:p>
            <a:pPr eaLnBrk="0" hangingPunct="0">
              <a:spcBef>
                <a:spcPct val="20000"/>
              </a:spcBef>
              <a:buClr>
                <a:schemeClr val="accent2"/>
              </a:buClr>
              <a:buFontTx/>
              <a:buChar char="•"/>
            </a:pPr>
            <a:r>
              <a:rPr lang="en-US" altLang="zh-CN" sz="1350" dirty="0">
                <a:latin typeface="Tahoma" charset="0"/>
                <a:ea typeface="宋体" charset="0"/>
                <a:cs typeface="宋体" charset="0"/>
              </a:rPr>
              <a:t> Protocol version it is running</a:t>
            </a:r>
          </a:p>
          <a:p>
            <a:pPr eaLnBrk="0" hangingPunct="0">
              <a:spcBef>
                <a:spcPct val="20000"/>
              </a:spcBef>
              <a:buClr>
                <a:schemeClr val="accent2"/>
              </a:buClr>
              <a:buFontTx/>
              <a:buChar char="•"/>
            </a:pPr>
            <a:r>
              <a:rPr lang="en-US" altLang="zh-CN" sz="1350" dirty="0">
                <a:latin typeface="Tahoma" charset="0"/>
                <a:ea typeface="宋体" charset="0"/>
                <a:cs typeface="宋体" charset="0"/>
              </a:rPr>
              <a:t> Cryptographic algorithms it supports</a:t>
            </a:r>
          </a:p>
        </p:txBody>
      </p:sp>
      <p:sp>
        <p:nvSpPr>
          <p:cNvPr id="2" name="Slide Number Placeholder 1">
            <a:extLst>
              <a:ext uri="{FF2B5EF4-FFF2-40B4-BE49-F238E27FC236}">
                <a16:creationId xmlns:a16="http://schemas.microsoft.com/office/drawing/2014/main" id="{8BB1959E-77D6-7C02-EEFF-5B0AB1E87BD2}"/>
              </a:ext>
            </a:extLst>
          </p:cNvPr>
          <p:cNvSpPr>
            <a:spLocks noGrp="1"/>
          </p:cNvSpPr>
          <p:nvPr>
            <p:ph type="sldNum" sz="quarter" idx="12"/>
          </p:nvPr>
        </p:nvSpPr>
        <p:spPr/>
        <p:txBody>
          <a:bodyPr/>
          <a:lstStyle/>
          <a:p>
            <a:fld id="{C4C925CD-3B73-704E-9D46-B95362A7C6AC}" type="slidenum">
              <a:rPr lang="en-US" smtClean="0"/>
              <a:t>59</a:t>
            </a:fld>
            <a:endParaRPr lang="en-US"/>
          </a:p>
        </p:txBody>
      </p:sp>
    </p:spTree>
    <p:extLst>
      <p:ext uri="{BB962C8B-B14F-4D97-AF65-F5344CB8AC3E}">
        <p14:creationId xmlns:p14="http://schemas.microsoft.com/office/powerpoint/2010/main" val="185586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p:txBody>
          <a:bodyPr/>
          <a:lstStyle/>
          <a:p>
            <a:r>
              <a:rPr lang="en-US" dirty="0"/>
              <a:t>Multiple pages from same site aren’t isolated </a:t>
            </a:r>
          </a:p>
          <a:p>
            <a:pPr>
              <a:buNone/>
            </a:pPr>
            <a:endParaRPr lang="en-US" dirty="0"/>
          </a:p>
        </p:txBody>
      </p:sp>
      <p:pic>
        <p:nvPicPr>
          <p:cNvPr id="5" name="Picture 4"/>
          <p:cNvPicPr>
            <a:picLocks noChangeAspect="1"/>
          </p:cNvPicPr>
          <p:nvPr/>
        </p:nvPicPr>
        <p:blipFill>
          <a:blip r:embed="rId3"/>
          <a:stretch>
            <a:fillRect/>
          </a:stretch>
        </p:blipFill>
        <p:spPr>
          <a:xfrm>
            <a:off x="1690688" y="1705061"/>
            <a:ext cx="4661218" cy="3336045"/>
          </a:xfrm>
          <a:prstGeom prst="rect">
            <a:avLst/>
          </a:prstGeom>
        </p:spPr>
      </p:pic>
      <p:sp>
        <p:nvSpPr>
          <p:cNvPr id="4" name="Slide Number Placeholder 3">
            <a:extLst>
              <a:ext uri="{FF2B5EF4-FFF2-40B4-BE49-F238E27FC236}">
                <a16:creationId xmlns:a16="http://schemas.microsoft.com/office/drawing/2014/main" id="{CA5A0E3F-962E-D669-DD52-738A52264A73}"/>
              </a:ext>
            </a:extLst>
          </p:cNvPr>
          <p:cNvSpPr>
            <a:spLocks noGrp="1"/>
          </p:cNvSpPr>
          <p:nvPr>
            <p:ph type="sldNum" sz="quarter" idx="12"/>
          </p:nvPr>
        </p:nvSpPr>
        <p:spPr/>
        <p:txBody>
          <a:bodyPr/>
          <a:lstStyle/>
          <a:p>
            <a:fld id="{C4C925CD-3B73-704E-9D46-B95362A7C6AC}" type="slidenum">
              <a:rPr lang="en-US" smtClean="0"/>
              <a:t>6</a:t>
            </a:fld>
            <a:endParaRPr lang="en-US"/>
          </a:p>
        </p:txBody>
      </p:sp>
    </p:spTree>
    <p:extLst>
      <p:ext uri="{BB962C8B-B14F-4D97-AF65-F5344CB8AC3E}">
        <p14:creationId xmlns:p14="http://schemas.microsoft.com/office/powerpoint/2010/main" val="3406120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p:cNvSpPr>
          <p:nvPr>
            <p:ph type="body" idx="1"/>
          </p:nvPr>
        </p:nvSpPr>
        <p:spPr>
          <a:xfrm>
            <a:off x="2219325" y="1085850"/>
            <a:ext cx="5449491" cy="3600450"/>
          </a:xfrm>
        </p:spPr>
        <p:txBody>
          <a:bodyPr/>
          <a:lstStyle/>
          <a:p>
            <a:pPr>
              <a:buFont typeface="Wingdings 2" charset="0"/>
              <a:buNone/>
            </a:pPr>
            <a:r>
              <a:rPr lang="en-US" altLang="zh-CN" sz="2100">
                <a:latin typeface="Gill Sans MT" charset="0"/>
                <a:ea typeface="宋体" charset="0"/>
                <a:cs typeface="宋体" charset="0"/>
              </a:rPr>
              <a:t>struct {</a:t>
            </a:r>
          </a:p>
          <a:p>
            <a:pPr>
              <a:buFont typeface="Wingdings 2" charset="0"/>
              <a:buNone/>
            </a:pPr>
            <a:r>
              <a:rPr lang="en-US" altLang="zh-CN" sz="2100">
                <a:latin typeface="Gill Sans MT" charset="0"/>
                <a:ea typeface="宋体" charset="0"/>
                <a:cs typeface="宋体" charset="0"/>
              </a:rPr>
              <a:t>   ProtocolVersion client_version;</a:t>
            </a:r>
          </a:p>
          <a:p>
            <a:pPr>
              <a:buFont typeface="Wingdings 2" charset="0"/>
              <a:buNone/>
            </a:pPr>
            <a:r>
              <a:rPr lang="en-US" altLang="zh-CN" sz="2100">
                <a:latin typeface="Gill Sans MT" charset="0"/>
                <a:ea typeface="宋体" charset="0"/>
                <a:cs typeface="宋体" charset="0"/>
              </a:rPr>
              <a:t>   Random random;</a:t>
            </a:r>
          </a:p>
          <a:p>
            <a:pPr>
              <a:buFont typeface="Wingdings 2" charset="0"/>
              <a:buNone/>
            </a:pPr>
            <a:r>
              <a:rPr lang="en-US" altLang="zh-CN" sz="2100">
                <a:latin typeface="Gill Sans MT" charset="0"/>
                <a:ea typeface="宋体" charset="0"/>
                <a:cs typeface="宋体" charset="0"/>
              </a:rPr>
              <a:t>   SessionID session_id;</a:t>
            </a:r>
          </a:p>
          <a:p>
            <a:pPr>
              <a:buFont typeface="Wingdings 2" charset="0"/>
              <a:buNone/>
            </a:pPr>
            <a:r>
              <a:rPr lang="en-US" altLang="zh-CN" sz="2100">
                <a:latin typeface="Gill Sans MT" charset="0"/>
                <a:ea typeface="宋体" charset="0"/>
                <a:cs typeface="宋体" charset="0"/>
              </a:rPr>
              <a:t>   CipherSuite cipher_suites;</a:t>
            </a:r>
          </a:p>
          <a:p>
            <a:pPr>
              <a:buFont typeface="Wingdings 2" charset="0"/>
              <a:buNone/>
            </a:pPr>
            <a:r>
              <a:rPr lang="en-US" altLang="zh-CN" sz="2100">
                <a:latin typeface="Gill Sans MT" charset="0"/>
                <a:ea typeface="宋体" charset="0"/>
                <a:cs typeface="宋体" charset="0"/>
              </a:rPr>
              <a:t>   CompressionMethod compression_methods;</a:t>
            </a:r>
          </a:p>
          <a:p>
            <a:pPr>
              <a:buFont typeface="Wingdings 2" charset="0"/>
              <a:buNone/>
            </a:pPr>
            <a:r>
              <a:rPr lang="en-US" altLang="zh-CN" sz="2100">
                <a:latin typeface="Gill Sans MT" charset="0"/>
                <a:ea typeface="宋体" charset="0"/>
                <a:cs typeface="宋体" charset="0"/>
              </a:rPr>
              <a:t>} ClientHello</a:t>
            </a:r>
          </a:p>
        </p:txBody>
      </p:sp>
      <p:sp>
        <p:nvSpPr>
          <p:cNvPr id="123907" name="Rectangle 3"/>
          <p:cNvSpPr>
            <a:spLocks noGrp="1"/>
          </p:cNvSpPr>
          <p:nvPr>
            <p:ph type="title"/>
          </p:nvPr>
        </p:nvSpPr>
        <p:spPr>
          <a:xfrm>
            <a:off x="2000250" y="285750"/>
            <a:ext cx="5624513" cy="857250"/>
          </a:xfrm>
          <a:noFill/>
        </p:spPr>
        <p:txBody>
          <a:bodyPr/>
          <a:lstStyle/>
          <a:p>
            <a:r>
              <a:rPr lang="en-US" altLang="zh-CN" dirty="0" err="1">
                <a:latin typeface="Gill Sans MT" charset="0"/>
                <a:ea typeface="宋体" charset="0"/>
                <a:cs typeface="宋体" charset="0"/>
              </a:rPr>
              <a:t>ClientHello</a:t>
            </a:r>
            <a:r>
              <a:rPr lang="en-US" altLang="zh-CN" dirty="0">
                <a:latin typeface="Gill Sans MT" charset="0"/>
                <a:ea typeface="宋体" charset="0"/>
                <a:cs typeface="宋体" charset="0"/>
              </a:rPr>
              <a:t> (RFC 5246)</a:t>
            </a:r>
          </a:p>
        </p:txBody>
      </p:sp>
      <p:sp>
        <p:nvSpPr>
          <p:cNvPr id="123908" name="AutoShape 4"/>
          <p:cNvSpPr>
            <a:spLocks noChangeArrowheads="1"/>
          </p:cNvSpPr>
          <p:nvPr/>
        </p:nvSpPr>
        <p:spPr bwMode="auto">
          <a:xfrm>
            <a:off x="5372100" y="1028700"/>
            <a:ext cx="2076450" cy="400050"/>
          </a:xfrm>
          <a:prstGeom prst="wedgeRectCallout">
            <a:avLst>
              <a:gd name="adj1" fmla="val -50574"/>
              <a:gd name="adj2" fmla="val 86606"/>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Highest version of the protocol supported by the client</a:t>
            </a:r>
          </a:p>
        </p:txBody>
      </p:sp>
      <p:sp>
        <p:nvSpPr>
          <p:cNvPr id="123909" name="AutoShape 5"/>
          <p:cNvSpPr>
            <a:spLocks noChangeArrowheads="1"/>
          </p:cNvSpPr>
          <p:nvPr/>
        </p:nvSpPr>
        <p:spPr bwMode="auto">
          <a:xfrm>
            <a:off x="5067300" y="1885950"/>
            <a:ext cx="2076450" cy="400050"/>
          </a:xfrm>
          <a:prstGeom prst="wedgeRectCallout">
            <a:avLst>
              <a:gd name="adj1" fmla="val -61125"/>
              <a:gd name="adj2" fmla="val 58037"/>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Session id (if the client wants to resume an old session)</a:t>
            </a:r>
          </a:p>
        </p:txBody>
      </p:sp>
      <p:sp>
        <p:nvSpPr>
          <p:cNvPr id="123910" name="AutoShape 6"/>
          <p:cNvSpPr>
            <a:spLocks noChangeArrowheads="1"/>
          </p:cNvSpPr>
          <p:nvPr/>
        </p:nvSpPr>
        <p:spPr bwMode="auto">
          <a:xfrm>
            <a:off x="5753100" y="2400300"/>
            <a:ext cx="2076450" cy="571500"/>
          </a:xfrm>
          <a:prstGeom prst="wedgeRectCallout">
            <a:avLst>
              <a:gd name="adj1" fmla="val -70755"/>
              <a:gd name="adj2" fmla="val 18958"/>
            </a:avLst>
          </a:prstGeom>
          <a:noFill/>
          <a:ln w="28575">
            <a:solidFill>
              <a:schemeClr val="bg2"/>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algn="ctr" eaLnBrk="0" hangingPunct="0">
              <a:spcBef>
                <a:spcPct val="20000"/>
              </a:spcBef>
              <a:buClr>
                <a:schemeClr val="accent2"/>
              </a:buClr>
            </a:pPr>
            <a:r>
              <a:rPr lang="en-US" altLang="zh-CN" sz="1050">
                <a:solidFill>
                  <a:schemeClr val="accent1"/>
                </a:solidFill>
                <a:latin typeface="Tahoma" charset="0"/>
                <a:ea typeface="宋体" charset="0"/>
                <a:cs typeface="宋体" charset="0"/>
              </a:rPr>
              <a:t>Set of cryptographic algorithms supported by the client (e.g., RSA or Diffie-Hellman)</a:t>
            </a:r>
          </a:p>
        </p:txBody>
      </p:sp>
      <p:sp>
        <p:nvSpPr>
          <p:cNvPr id="2" name="Slide Number Placeholder 1">
            <a:extLst>
              <a:ext uri="{FF2B5EF4-FFF2-40B4-BE49-F238E27FC236}">
                <a16:creationId xmlns:a16="http://schemas.microsoft.com/office/drawing/2014/main" id="{170A0F13-34CB-F446-D0A3-77F6CF65D66E}"/>
              </a:ext>
            </a:extLst>
          </p:cNvPr>
          <p:cNvSpPr>
            <a:spLocks noGrp="1"/>
          </p:cNvSpPr>
          <p:nvPr>
            <p:ph type="sldNum" sz="quarter" idx="12"/>
          </p:nvPr>
        </p:nvSpPr>
        <p:spPr/>
        <p:txBody>
          <a:bodyPr/>
          <a:lstStyle/>
          <a:p>
            <a:fld id="{C4C925CD-3B73-704E-9D46-B95362A7C6AC}" type="slidenum">
              <a:rPr lang="en-US" smtClean="0"/>
              <a:t>60</a:t>
            </a:fld>
            <a:endParaRPr lang="en-US"/>
          </a:p>
        </p:txBody>
      </p:sp>
    </p:spTree>
    <p:extLst>
      <p:ext uri="{BB962C8B-B14F-4D97-AF65-F5344CB8AC3E}">
        <p14:creationId xmlns:p14="http://schemas.microsoft.com/office/powerpoint/2010/main" val="4161756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1919287" y="342900"/>
            <a:ext cx="5624513" cy="857250"/>
          </a:xfrm>
          <a:noFill/>
        </p:spPr>
        <p:txBody>
          <a:bodyPr/>
          <a:lstStyle/>
          <a:p>
            <a:r>
              <a:rPr lang="en-US" altLang="zh-CN">
                <a:latin typeface="Gill Sans MT" charset="0"/>
                <a:ea typeface="宋体" charset="0"/>
                <a:cs typeface="宋体" charset="0"/>
              </a:rPr>
              <a:t>ServerHello</a:t>
            </a:r>
          </a:p>
        </p:txBody>
      </p:sp>
      <p:sp>
        <p:nvSpPr>
          <p:cNvPr id="125955" name="Oval 3"/>
          <p:cNvSpPr>
            <a:spLocks noChangeArrowheads="1"/>
          </p:cNvSpPr>
          <p:nvPr/>
        </p:nvSpPr>
        <p:spPr bwMode="auto">
          <a:xfrm>
            <a:off x="1943100" y="14608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5956" name="Line 4"/>
          <p:cNvSpPr>
            <a:spLocks noChangeShapeType="1"/>
          </p:cNvSpPr>
          <p:nvPr/>
        </p:nvSpPr>
        <p:spPr bwMode="auto">
          <a:xfrm flipV="1">
            <a:off x="3057525" y="162044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25957" name="Line 5"/>
          <p:cNvSpPr>
            <a:spLocks noChangeShapeType="1"/>
          </p:cNvSpPr>
          <p:nvPr/>
        </p:nvSpPr>
        <p:spPr bwMode="auto">
          <a:xfrm>
            <a:off x="4294585" y="2191941"/>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25958" name="Text Box 6"/>
          <p:cNvSpPr txBox="1">
            <a:spLocks noChangeArrowheads="1"/>
          </p:cNvSpPr>
          <p:nvPr/>
        </p:nvSpPr>
        <p:spPr bwMode="auto">
          <a:xfrm>
            <a:off x="3147196" y="1314451"/>
            <a:ext cx="14411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25959" name="Text Box 7"/>
          <p:cNvSpPr txBox="1">
            <a:spLocks noChangeArrowheads="1"/>
          </p:cNvSpPr>
          <p:nvPr/>
        </p:nvSpPr>
        <p:spPr bwMode="auto">
          <a:xfrm>
            <a:off x="5886450" y="1906192"/>
            <a:ext cx="96167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ServerHello</a:t>
            </a:r>
          </a:p>
        </p:txBody>
      </p:sp>
      <p:sp>
        <p:nvSpPr>
          <p:cNvPr id="125960" name="Oval 8"/>
          <p:cNvSpPr>
            <a:spLocks noChangeArrowheads="1"/>
          </p:cNvSpPr>
          <p:nvPr/>
        </p:nvSpPr>
        <p:spPr bwMode="auto">
          <a:xfrm>
            <a:off x="7153275"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5961" name="AutoShape 9"/>
          <p:cNvSpPr>
            <a:spLocks noChangeArrowheads="1"/>
          </p:cNvSpPr>
          <p:nvPr/>
        </p:nvSpPr>
        <p:spPr bwMode="auto">
          <a:xfrm>
            <a:off x="3171825" y="2477691"/>
            <a:ext cx="3286125" cy="1371600"/>
          </a:xfrm>
          <a:prstGeom prst="wedgeRectCallout">
            <a:avLst>
              <a:gd name="adj1" fmla="val 40074"/>
              <a:gd name="adj2" fmla="val -73352"/>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350">
                <a:latin typeface="Tahoma" charset="0"/>
                <a:ea typeface="宋体" charset="0"/>
                <a:cs typeface="宋体" charset="0"/>
              </a:rPr>
              <a:t>Server responds (</a:t>
            </a:r>
            <a:r>
              <a:rPr lang="en-US" altLang="zh-CN" sz="1350" u="sng">
                <a:latin typeface="Tahoma" charset="0"/>
                <a:ea typeface="宋体" charset="0"/>
                <a:cs typeface="宋体" charset="0"/>
              </a:rPr>
              <a:t>in plaintext</a:t>
            </a:r>
            <a:r>
              <a:rPr lang="en-US" altLang="zh-CN" sz="1350">
                <a:latin typeface="Tahoma" charset="0"/>
                <a:ea typeface="宋体" charset="0"/>
                <a:cs typeface="宋体" charset="0"/>
              </a:rPr>
              <a:t>) with:</a:t>
            </a:r>
          </a:p>
          <a:p>
            <a:pPr eaLnBrk="0" hangingPunct="0">
              <a:spcBef>
                <a:spcPct val="20000"/>
              </a:spcBef>
              <a:buClr>
                <a:schemeClr val="accent2"/>
              </a:buClr>
              <a:buFontTx/>
              <a:buChar char="•"/>
            </a:pPr>
            <a:r>
              <a:rPr lang="en-US" altLang="zh-CN" sz="1350">
                <a:latin typeface="Tahoma" charset="0"/>
                <a:ea typeface="宋体" charset="0"/>
                <a:cs typeface="宋体" charset="0"/>
              </a:rPr>
              <a:t> Highest protocol version supported by  </a:t>
            </a:r>
          </a:p>
          <a:p>
            <a:pPr eaLnBrk="0" hangingPunct="0">
              <a:spcBef>
                <a:spcPct val="20000"/>
              </a:spcBef>
              <a:buClr>
                <a:schemeClr val="accent2"/>
              </a:buClr>
            </a:pPr>
            <a:r>
              <a:rPr lang="en-US" altLang="zh-CN" sz="1350">
                <a:latin typeface="Tahoma" charset="0"/>
                <a:ea typeface="宋体" charset="0"/>
                <a:cs typeface="宋体" charset="0"/>
              </a:rPr>
              <a:t>   both client and server</a:t>
            </a:r>
          </a:p>
          <a:p>
            <a:pPr eaLnBrk="0" hangingPunct="0">
              <a:spcBef>
                <a:spcPct val="20000"/>
              </a:spcBef>
              <a:buClr>
                <a:schemeClr val="accent2"/>
              </a:buClr>
              <a:buFontTx/>
              <a:buChar char="•"/>
            </a:pPr>
            <a:r>
              <a:rPr lang="en-US" altLang="zh-CN" sz="1350">
                <a:latin typeface="Tahoma" charset="0"/>
                <a:ea typeface="宋体" charset="0"/>
                <a:cs typeface="宋体" charset="0"/>
              </a:rPr>
              <a:t> Strongest cryptographic suite selected</a:t>
            </a:r>
          </a:p>
          <a:p>
            <a:pPr eaLnBrk="0" hangingPunct="0">
              <a:spcBef>
                <a:spcPct val="20000"/>
              </a:spcBef>
              <a:buClr>
                <a:schemeClr val="accent2"/>
              </a:buClr>
            </a:pPr>
            <a:r>
              <a:rPr lang="en-US" altLang="zh-CN" sz="1350">
                <a:latin typeface="Tahoma" charset="0"/>
                <a:ea typeface="宋体" charset="0"/>
                <a:cs typeface="宋体" charset="0"/>
              </a:rPr>
              <a:t>   from those offered by the client</a:t>
            </a:r>
          </a:p>
        </p:txBody>
      </p:sp>
      <p:sp>
        <p:nvSpPr>
          <p:cNvPr id="2" name="Slide Number Placeholder 1">
            <a:extLst>
              <a:ext uri="{FF2B5EF4-FFF2-40B4-BE49-F238E27FC236}">
                <a16:creationId xmlns:a16="http://schemas.microsoft.com/office/drawing/2014/main" id="{9F0D61BB-A225-33C2-D453-3E816F893D6D}"/>
              </a:ext>
            </a:extLst>
          </p:cNvPr>
          <p:cNvSpPr>
            <a:spLocks noGrp="1"/>
          </p:cNvSpPr>
          <p:nvPr>
            <p:ph type="sldNum" sz="quarter" idx="12"/>
          </p:nvPr>
        </p:nvSpPr>
        <p:spPr/>
        <p:txBody>
          <a:bodyPr/>
          <a:lstStyle/>
          <a:p>
            <a:fld id="{C4C925CD-3B73-704E-9D46-B95362A7C6AC}" type="slidenum">
              <a:rPr lang="en-US" smtClean="0"/>
              <a:t>61</a:t>
            </a:fld>
            <a:endParaRPr lang="en-US"/>
          </a:p>
        </p:txBody>
      </p:sp>
    </p:spTree>
    <p:extLst>
      <p:ext uri="{BB962C8B-B14F-4D97-AF65-F5344CB8AC3E}">
        <p14:creationId xmlns:p14="http://schemas.microsoft.com/office/powerpoint/2010/main" val="15986190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p:cNvSpPr>
          <p:nvPr>
            <p:ph type="title"/>
          </p:nvPr>
        </p:nvSpPr>
        <p:spPr>
          <a:xfrm>
            <a:off x="1943100" y="342900"/>
            <a:ext cx="5624513" cy="857250"/>
          </a:xfrm>
          <a:noFill/>
        </p:spPr>
        <p:txBody>
          <a:bodyPr/>
          <a:lstStyle/>
          <a:p>
            <a:r>
              <a:rPr lang="en-US" altLang="zh-CN">
                <a:latin typeface="Gill Sans MT" charset="0"/>
                <a:ea typeface="宋体" charset="0"/>
                <a:cs typeface="宋体" charset="0"/>
              </a:rPr>
              <a:t>ServerKeyExchange</a:t>
            </a:r>
          </a:p>
        </p:txBody>
      </p:sp>
      <p:sp>
        <p:nvSpPr>
          <p:cNvPr id="128003" name="Oval 3"/>
          <p:cNvSpPr>
            <a:spLocks noChangeArrowheads="1"/>
          </p:cNvSpPr>
          <p:nvPr/>
        </p:nvSpPr>
        <p:spPr bwMode="auto">
          <a:xfrm>
            <a:off x="1943100" y="14978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28004" name="Line 4"/>
          <p:cNvSpPr>
            <a:spLocks noChangeShapeType="1"/>
          </p:cNvSpPr>
          <p:nvPr/>
        </p:nvSpPr>
        <p:spPr bwMode="auto">
          <a:xfrm flipV="1">
            <a:off x="3057525" y="1657350"/>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28005" name="Line 5"/>
          <p:cNvSpPr>
            <a:spLocks noChangeShapeType="1"/>
          </p:cNvSpPr>
          <p:nvPr/>
        </p:nvSpPr>
        <p:spPr bwMode="auto">
          <a:xfrm>
            <a:off x="4294585" y="2457450"/>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28006" name="Text Box 6"/>
          <p:cNvSpPr txBox="1">
            <a:spLocks noChangeArrowheads="1"/>
          </p:cNvSpPr>
          <p:nvPr/>
        </p:nvSpPr>
        <p:spPr bwMode="auto">
          <a:xfrm>
            <a:off x="5372100" y="1943100"/>
            <a:ext cx="1518236" cy="49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ServerKeyExchange</a:t>
            </a:r>
          </a:p>
        </p:txBody>
      </p:sp>
      <p:sp>
        <p:nvSpPr>
          <p:cNvPr id="128007" name="Oval 7"/>
          <p:cNvSpPr>
            <a:spLocks noChangeArrowheads="1"/>
          </p:cNvSpPr>
          <p:nvPr/>
        </p:nvSpPr>
        <p:spPr bwMode="auto">
          <a:xfrm>
            <a:off x="7153275" y="14406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28008" name="AutoShape 8"/>
          <p:cNvSpPr>
            <a:spLocks noChangeArrowheads="1"/>
          </p:cNvSpPr>
          <p:nvPr/>
        </p:nvSpPr>
        <p:spPr bwMode="auto">
          <a:xfrm>
            <a:off x="3543300" y="2857500"/>
            <a:ext cx="3200400" cy="1143000"/>
          </a:xfrm>
          <a:prstGeom prst="wedgeRectCallout">
            <a:avLst>
              <a:gd name="adj1" fmla="val 27977"/>
              <a:gd name="adj2" fmla="val -89898"/>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350" dirty="0">
                <a:latin typeface="Tahoma" charset="0"/>
                <a:ea typeface="宋体" charset="0"/>
                <a:cs typeface="宋体" charset="0"/>
              </a:rPr>
              <a:t>Server sends his public-key certificate</a:t>
            </a:r>
          </a:p>
          <a:p>
            <a:pPr eaLnBrk="0" hangingPunct="0">
              <a:spcBef>
                <a:spcPct val="20000"/>
              </a:spcBef>
              <a:buClr>
                <a:schemeClr val="accent2"/>
              </a:buClr>
            </a:pPr>
            <a:r>
              <a:rPr lang="en-US" altLang="zh-CN" sz="1350" dirty="0">
                <a:latin typeface="Tahoma" charset="0"/>
                <a:ea typeface="宋体" charset="0"/>
                <a:cs typeface="宋体" charset="0"/>
              </a:rPr>
              <a:t>containing either its RSA, or</a:t>
            </a:r>
          </a:p>
          <a:p>
            <a:pPr eaLnBrk="0" hangingPunct="0">
              <a:spcBef>
                <a:spcPct val="20000"/>
              </a:spcBef>
              <a:buClr>
                <a:schemeClr val="accent2"/>
              </a:buClr>
            </a:pPr>
            <a:r>
              <a:rPr lang="en-US" altLang="zh-CN" sz="1350" dirty="0" err="1">
                <a:latin typeface="Tahoma" charset="0"/>
                <a:ea typeface="宋体" charset="0"/>
                <a:cs typeface="宋体" charset="0"/>
              </a:rPr>
              <a:t>Diffie</a:t>
            </a:r>
            <a:r>
              <a:rPr lang="en-US" altLang="zh-CN" sz="1350" dirty="0">
                <a:latin typeface="Tahoma" charset="0"/>
                <a:ea typeface="宋体" charset="0"/>
                <a:cs typeface="宋体" charset="0"/>
              </a:rPr>
              <a:t>-Hellman public key </a:t>
            </a:r>
          </a:p>
          <a:p>
            <a:pPr eaLnBrk="0" hangingPunct="0">
              <a:spcBef>
                <a:spcPct val="20000"/>
              </a:spcBef>
              <a:buClr>
                <a:schemeClr val="accent2"/>
              </a:buClr>
            </a:pPr>
            <a:r>
              <a:rPr lang="en-US" altLang="zh-CN" sz="1350" dirty="0">
                <a:latin typeface="Tahoma" charset="0"/>
                <a:ea typeface="宋体" charset="0"/>
                <a:cs typeface="宋体" charset="0"/>
              </a:rPr>
              <a:t>(depending on chosen crypto suite)</a:t>
            </a:r>
          </a:p>
        </p:txBody>
      </p:sp>
      <p:sp>
        <p:nvSpPr>
          <p:cNvPr id="128009" name="Text Box 9"/>
          <p:cNvSpPr txBox="1">
            <a:spLocks noChangeArrowheads="1"/>
          </p:cNvSpPr>
          <p:nvPr/>
        </p:nvSpPr>
        <p:spPr bwMode="auto">
          <a:xfrm>
            <a:off x="3147196" y="1351360"/>
            <a:ext cx="14411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2" name="Slide Number Placeholder 1">
            <a:extLst>
              <a:ext uri="{FF2B5EF4-FFF2-40B4-BE49-F238E27FC236}">
                <a16:creationId xmlns:a16="http://schemas.microsoft.com/office/drawing/2014/main" id="{A9B9A204-5403-1E03-6720-99F5F5A076CB}"/>
              </a:ext>
            </a:extLst>
          </p:cNvPr>
          <p:cNvSpPr>
            <a:spLocks noGrp="1"/>
          </p:cNvSpPr>
          <p:nvPr>
            <p:ph type="sldNum" sz="quarter" idx="12"/>
          </p:nvPr>
        </p:nvSpPr>
        <p:spPr/>
        <p:txBody>
          <a:bodyPr/>
          <a:lstStyle/>
          <a:p>
            <a:fld id="{C4C925CD-3B73-704E-9D46-B95362A7C6AC}" type="slidenum">
              <a:rPr lang="en-US" smtClean="0"/>
              <a:t>62</a:t>
            </a:fld>
            <a:endParaRPr lang="en-US"/>
          </a:p>
        </p:txBody>
      </p:sp>
    </p:spTree>
    <p:extLst>
      <p:ext uri="{BB962C8B-B14F-4D97-AF65-F5344CB8AC3E}">
        <p14:creationId xmlns:p14="http://schemas.microsoft.com/office/powerpoint/2010/main" val="3796686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p:cNvSpPr>
          <p:nvPr>
            <p:ph type="title"/>
          </p:nvPr>
        </p:nvSpPr>
        <p:spPr>
          <a:xfrm>
            <a:off x="1885950" y="342900"/>
            <a:ext cx="5624513" cy="857250"/>
          </a:xfrm>
          <a:noFill/>
        </p:spPr>
        <p:txBody>
          <a:bodyPr/>
          <a:lstStyle/>
          <a:p>
            <a:r>
              <a:rPr lang="en-US" altLang="zh-CN">
                <a:latin typeface="Gill Sans MT" charset="0"/>
                <a:ea typeface="宋体" charset="0"/>
                <a:cs typeface="宋体" charset="0"/>
              </a:rPr>
              <a:t>ClientKeyExchange</a:t>
            </a:r>
          </a:p>
        </p:txBody>
      </p:sp>
      <p:sp>
        <p:nvSpPr>
          <p:cNvPr id="130051" name="Oval 3"/>
          <p:cNvSpPr>
            <a:spLocks noChangeArrowheads="1"/>
          </p:cNvSpPr>
          <p:nvPr/>
        </p:nvSpPr>
        <p:spPr bwMode="auto">
          <a:xfrm>
            <a:off x="1943100" y="14037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0052" name="Line 4"/>
          <p:cNvSpPr>
            <a:spLocks noChangeShapeType="1"/>
          </p:cNvSpPr>
          <p:nvPr/>
        </p:nvSpPr>
        <p:spPr bwMode="auto">
          <a:xfrm flipV="1">
            <a:off x="3057525" y="156329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0053" name="Line 5"/>
          <p:cNvSpPr>
            <a:spLocks noChangeShapeType="1"/>
          </p:cNvSpPr>
          <p:nvPr/>
        </p:nvSpPr>
        <p:spPr bwMode="auto">
          <a:xfrm>
            <a:off x="4294585" y="2591991"/>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0054" name="Text Box 6"/>
          <p:cNvSpPr txBox="1">
            <a:spLocks noChangeArrowheads="1"/>
          </p:cNvSpPr>
          <p:nvPr/>
        </p:nvSpPr>
        <p:spPr bwMode="auto">
          <a:xfrm>
            <a:off x="5372100" y="1849041"/>
            <a:ext cx="1482778" cy="720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30055" name="Oval 7"/>
          <p:cNvSpPr>
            <a:spLocks noChangeArrowheads="1"/>
          </p:cNvSpPr>
          <p:nvPr/>
        </p:nvSpPr>
        <p:spPr bwMode="auto">
          <a:xfrm>
            <a:off x="7153275" y="13465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0056" name="Text Box 8"/>
          <p:cNvSpPr txBox="1">
            <a:spLocks noChangeArrowheads="1"/>
          </p:cNvSpPr>
          <p:nvPr/>
        </p:nvSpPr>
        <p:spPr bwMode="auto">
          <a:xfrm>
            <a:off x="3147196" y="1257301"/>
            <a:ext cx="14411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30057" name="Line 9"/>
          <p:cNvSpPr>
            <a:spLocks noChangeShapeType="1"/>
          </p:cNvSpPr>
          <p:nvPr/>
        </p:nvSpPr>
        <p:spPr bwMode="auto">
          <a:xfrm flipV="1">
            <a:off x="3028950" y="329803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0058" name="Text Box 10"/>
          <p:cNvSpPr txBox="1">
            <a:spLocks noChangeArrowheads="1"/>
          </p:cNvSpPr>
          <p:nvPr/>
        </p:nvSpPr>
        <p:spPr bwMode="auto">
          <a:xfrm>
            <a:off x="3023447" y="2992042"/>
            <a:ext cx="146476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ClientKeyExchange</a:t>
            </a:r>
            <a:endParaRPr lang="en-US" altLang="zh-CN" sz="1200" baseline="-25000">
              <a:latin typeface="Tahoma" charset="0"/>
              <a:ea typeface="宋体" charset="0"/>
              <a:cs typeface="宋体" charset="0"/>
            </a:endParaRPr>
          </a:p>
        </p:txBody>
      </p:sp>
      <p:sp>
        <p:nvSpPr>
          <p:cNvPr id="130059" name="AutoShape 11"/>
          <p:cNvSpPr>
            <a:spLocks noChangeArrowheads="1"/>
          </p:cNvSpPr>
          <p:nvPr/>
        </p:nvSpPr>
        <p:spPr bwMode="auto">
          <a:xfrm>
            <a:off x="3200400" y="3620691"/>
            <a:ext cx="3371850" cy="857250"/>
          </a:xfrm>
          <a:prstGeom prst="wedgeRectCallout">
            <a:avLst>
              <a:gd name="adj1" fmla="val -28319"/>
              <a:gd name="adj2" fmla="val -94583"/>
            </a:avLst>
          </a:prstGeom>
          <a:noFill/>
          <a:ln w="2857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350">
                <a:latin typeface="Tahoma" charset="0"/>
                <a:ea typeface="宋体" charset="0"/>
                <a:cs typeface="宋体" charset="0"/>
              </a:rPr>
              <a:t>Client generates some secret key material</a:t>
            </a:r>
          </a:p>
          <a:p>
            <a:pPr eaLnBrk="0" hangingPunct="0">
              <a:spcBef>
                <a:spcPct val="20000"/>
              </a:spcBef>
              <a:buClr>
                <a:schemeClr val="accent2"/>
              </a:buClr>
            </a:pPr>
            <a:r>
              <a:rPr lang="en-US" altLang="zh-CN" sz="1350">
                <a:latin typeface="Tahoma" charset="0"/>
                <a:ea typeface="宋体" charset="0"/>
                <a:cs typeface="宋体" charset="0"/>
              </a:rPr>
              <a:t>and sends it to the server encrypted with</a:t>
            </a:r>
          </a:p>
          <a:p>
            <a:pPr eaLnBrk="0" hangingPunct="0">
              <a:spcBef>
                <a:spcPct val="20000"/>
              </a:spcBef>
              <a:buClr>
                <a:schemeClr val="accent2"/>
              </a:buClr>
            </a:pPr>
            <a:r>
              <a:rPr lang="en-US" altLang="zh-CN" sz="1350">
                <a:latin typeface="Tahoma" charset="0"/>
                <a:ea typeface="宋体" charset="0"/>
                <a:cs typeface="宋体" charset="0"/>
              </a:rPr>
              <a:t>the server’s public key (if using RSA)</a:t>
            </a:r>
          </a:p>
        </p:txBody>
      </p:sp>
      <p:sp>
        <p:nvSpPr>
          <p:cNvPr id="2" name="Slide Number Placeholder 1">
            <a:extLst>
              <a:ext uri="{FF2B5EF4-FFF2-40B4-BE49-F238E27FC236}">
                <a16:creationId xmlns:a16="http://schemas.microsoft.com/office/drawing/2014/main" id="{0DE53FBD-4C0C-61EA-2F1C-72DC6169AF8F}"/>
              </a:ext>
            </a:extLst>
          </p:cNvPr>
          <p:cNvSpPr>
            <a:spLocks noGrp="1"/>
          </p:cNvSpPr>
          <p:nvPr>
            <p:ph type="sldNum" sz="quarter" idx="12"/>
          </p:nvPr>
        </p:nvSpPr>
        <p:spPr/>
        <p:txBody>
          <a:bodyPr/>
          <a:lstStyle/>
          <a:p>
            <a:fld id="{C4C925CD-3B73-704E-9D46-B95362A7C6AC}" type="slidenum">
              <a:rPr lang="en-US" smtClean="0"/>
              <a:t>63</a:t>
            </a:fld>
            <a:endParaRPr lang="en-US"/>
          </a:p>
        </p:txBody>
      </p:sp>
    </p:spTree>
    <p:extLst>
      <p:ext uri="{BB962C8B-B14F-4D97-AF65-F5344CB8AC3E}">
        <p14:creationId xmlns:p14="http://schemas.microsoft.com/office/powerpoint/2010/main" val="3376540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type="title"/>
          </p:nvPr>
        </p:nvSpPr>
        <p:spPr>
          <a:xfrm>
            <a:off x="1885950" y="342900"/>
            <a:ext cx="5886450" cy="857250"/>
          </a:xfrm>
          <a:noFill/>
        </p:spPr>
        <p:txBody>
          <a:bodyPr/>
          <a:lstStyle/>
          <a:p>
            <a:r>
              <a:rPr lang="zh-CN" altLang="en-US" sz="2925" dirty="0">
                <a:latin typeface="Gill Sans MT" charset="0"/>
                <a:ea typeface="宋体" charset="0"/>
                <a:cs typeface="宋体" charset="0"/>
              </a:rPr>
              <a:t>“</a:t>
            </a:r>
            <a:r>
              <a:rPr lang="en-US" altLang="zh-CN" sz="2925" dirty="0">
                <a:latin typeface="Gill Sans MT" charset="0"/>
                <a:ea typeface="宋体" charset="0"/>
                <a:cs typeface="宋体" charset="0"/>
              </a:rPr>
              <a:t>Core” SSL 3.0 Handshake</a:t>
            </a:r>
          </a:p>
        </p:txBody>
      </p:sp>
      <p:pic>
        <p:nvPicPr>
          <p:cNvPr id="13414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1240632"/>
            <a:ext cx="5715000" cy="28741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4148" name="Text Box 15"/>
          <p:cNvSpPr txBox="1">
            <a:spLocks noChangeArrowheads="1"/>
          </p:cNvSpPr>
          <p:nvPr/>
        </p:nvSpPr>
        <p:spPr bwMode="auto">
          <a:xfrm>
            <a:off x="1765781" y="4057650"/>
            <a:ext cx="6000750"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eaLnBrk="1" hangingPunct="1">
              <a:spcBef>
                <a:spcPct val="50000"/>
              </a:spcBef>
            </a:pPr>
            <a:r>
              <a:rPr lang="en-US" altLang="zh-CN" sz="1650" dirty="0">
                <a:ea typeface="宋体" charset="0"/>
                <a:cs typeface="宋体" charset="0"/>
              </a:rPr>
              <a:t>The reading shows the above protocol which is the same as the protocol in the previous slide. </a:t>
            </a:r>
            <a:r>
              <a:rPr lang="en-US" altLang="zh-CN" sz="1650" dirty="0">
                <a:solidFill>
                  <a:srgbClr val="0000CC"/>
                </a:solidFill>
                <a:ea typeface="宋体" charset="0"/>
                <a:cs typeface="宋体" charset="0"/>
              </a:rPr>
              <a:t>Find out the correspondence between the different notations that denote the same thing in these two protocols.</a:t>
            </a:r>
          </a:p>
        </p:txBody>
      </p:sp>
      <p:sp>
        <p:nvSpPr>
          <p:cNvPr id="2" name="Slide Number Placeholder 1">
            <a:extLst>
              <a:ext uri="{FF2B5EF4-FFF2-40B4-BE49-F238E27FC236}">
                <a16:creationId xmlns:a16="http://schemas.microsoft.com/office/drawing/2014/main" id="{C2752ECA-458B-2CF5-9BE1-BA0FFCF56C9E}"/>
              </a:ext>
            </a:extLst>
          </p:cNvPr>
          <p:cNvSpPr>
            <a:spLocks noGrp="1"/>
          </p:cNvSpPr>
          <p:nvPr>
            <p:ph type="sldNum" sz="quarter" idx="12"/>
          </p:nvPr>
        </p:nvSpPr>
        <p:spPr/>
        <p:txBody>
          <a:bodyPr/>
          <a:lstStyle/>
          <a:p>
            <a:fld id="{C4C925CD-3B73-704E-9D46-B95362A7C6AC}" type="slidenum">
              <a:rPr lang="en-US" smtClean="0"/>
              <a:t>64</a:t>
            </a:fld>
            <a:endParaRPr lang="en-US"/>
          </a:p>
        </p:txBody>
      </p:sp>
    </p:spTree>
    <p:extLst>
      <p:ext uri="{BB962C8B-B14F-4D97-AF65-F5344CB8AC3E}">
        <p14:creationId xmlns:p14="http://schemas.microsoft.com/office/powerpoint/2010/main" val="2027088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p:cNvSpPr>
          <p:nvPr>
            <p:ph type="title"/>
          </p:nvPr>
        </p:nvSpPr>
        <p:spPr>
          <a:xfrm>
            <a:off x="1885950" y="342900"/>
            <a:ext cx="5624513" cy="857250"/>
          </a:xfrm>
          <a:noFill/>
        </p:spPr>
        <p:txBody>
          <a:bodyPr/>
          <a:lstStyle/>
          <a:p>
            <a:r>
              <a:rPr lang="zh-CN" altLang="en-US">
                <a:latin typeface="Gill Sans MT" charset="0"/>
                <a:ea typeface="宋体" charset="0"/>
                <a:cs typeface="宋体" charset="0"/>
              </a:rPr>
              <a:t>“</a:t>
            </a:r>
            <a:r>
              <a:rPr lang="en-US" altLang="zh-CN">
                <a:latin typeface="Gill Sans MT" charset="0"/>
                <a:ea typeface="宋体" charset="0"/>
                <a:cs typeface="宋体" charset="0"/>
              </a:rPr>
              <a:t>Core” SSL 3.0 Handshake</a:t>
            </a:r>
          </a:p>
        </p:txBody>
      </p:sp>
      <p:sp>
        <p:nvSpPr>
          <p:cNvPr id="132099" name="Oval 3"/>
          <p:cNvSpPr>
            <a:spLocks noChangeArrowheads="1"/>
          </p:cNvSpPr>
          <p:nvPr/>
        </p:nvSpPr>
        <p:spPr bwMode="auto">
          <a:xfrm>
            <a:off x="1943100" y="14787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2100" name="Line 4"/>
          <p:cNvSpPr>
            <a:spLocks noChangeShapeType="1"/>
          </p:cNvSpPr>
          <p:nvPr/>
        </p:nvSpPr>
        <p:spPr bwMode="auto">
          <a:xfrm flipV="1">
            <a:off x="3057525" y="1638300"/>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2101" name="Line 5"/>
          <p:cNvSpPr>
            <a:spLocks noChangeShapeType="1"/>
          </p:cNvSpPr>
          <p:nvPr/>
        </p:nvSpPr>
        <p:spPr bwMode="auto">
          <a:xfrm>
            <a:off x="4294585" y="2667000"/>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2102" name="Text Box 6"/>
          <p:cNvSpPr txBox="1">
            <a:spLocks noChangeArrowheads="1"/>
          </p:cNvSpPr>
          <p:nvPr/>
        </p:nvSpPr>
        <p:spPr bwMode="auto">
          <a:xfrm>
            <a:off x="5143500" y="1906191"/>
            <a:ext cx="2009268" cy="798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Version</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=3.0, suite</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a:t>
            </a:r>
          </a:p>
          <a:p>
            <a:pPr>
              <a:spcBef>
                <a:spcPct val="20000"/>
              </a:spcBef>
              <a:buClr>
                <a:schemeClr val="accent2"/>
              </a:buClr>
            </a:pPr>
            <a:r>
              <a:rPr lang="en-US" altLang="zh-CN" sz="1350">
                <a:latin typeface="Tahoma" charset="0"/>
                <a:ea typeface="宋体" charset="0"/>
                <a:cs typeface="宋体" charset="0"/>
              </a:rPr>
              <a:t>sig</a:t>
            </a:r>
            <a:r>
              <a:rPr lang="en-US" altLang="zh-CN" sz="1350" baseline="-25000">
                <a:latin typeface="Tahoma" charset="0"/>
                <a:ea typeface="宋体" charset="0"/>
                <a:cs typeface="宋体" charset="0"/>
              </a:rPr>
              <a:t>ca</a:t>
            </a:r>
            <a:r>
              <a:rPr lang="en-US" altLang="zh-CN" sz="1350">
                <a:latin typeface="Tahoma" charset="0"/>
                <a:ea typeface="宋体" charset="0"/>
                <a:cs typeface="宋体" charset="0"/>
              </a:rPr>
              <a:t>(S,K</a:t>
            </a:r>
            <a:r>
              <a:rPr lang="en-US" altLang="zh-CN" sz="1350" baseline="-25000">
                <a:latin typeface="Tahoma" charset="0"/>
                <a:ea typeface="宋体" charset="0"/>
                <a:cs typeface="宋体" charset="0"/>
              </a:rPr>
              <a:t>s</a:t>
            </a:r>
            <a:r>
              <a:rPr lang="en-US" altLang="zh-CN" sz="1350">
                <a:latin typeface="Tahoma" charset="0"/>
                <a:ea typeface="宋体" charset="0"/>
                <a:cs typeface="宋体" charset="0"/>
              </a:rPr>
              <a:t>),</a:t>
            </a:r>
          </a:p>
          <a:p>
            <a:pPr>
              <a:spcBef>
                <a:spcPct val="20000"/>
              </a:spcBef>
              <a:buClr>
                <a:schemeClr val="accent2"/>
              </a:buClr>
            </a:pPr>
            <a:r>
              <a:rPr lang="en-US" altLang="zh-CN" sz="1350">
                <a:latin typeface="Tahoma" charset="0"/>
                <a:ea typeface="宋体" charset="0"/>
                <a:cs typeface="宋体" charset="0"/>
              </a:rPr>
              <a:t>“ServerHelloDone”</a:t>
            </a:r>
          </a:p>
        </p:txBody>
      </p:sp>
      <p:sp>
        <p:nvSpPr>
          <p:cNvPr id="132103" name="Oval 7"/>
          <p:cNvSpPr>
            <a:spLocks noChangeArrowheads="1"/>
          </p:cNvSpPr>
          <p:nvPr/>
        </p:nvSpPr>
        <p:spPr bwMode="auto">
          <a:xfrm>
            <a:off x="7153275" y="14216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2104" name="Text Box 8"/>
          <p:cNvSpPr txBox="1">
            <a:spLocks noChangeArrowheads="1"/>
          </p:cNvSpPr>
          <p:nvPr/>
        </p:nvSpPr>
        <p:spPr bwMode="auto">
          <a:xfrm>
            <a:off x="2888942" y="1314450"/>
            <a:ext cx="1961179"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Version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=3.0, suite</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p>
        </p:txBody>
      </p:sp>
      <p:sp>
        <p:nvSpPr>
          <p:cNvPr id="132105" name="Line 9"/>
          <p:cNvSpPr>
            <a:spLocks noChangeShapeType="1"/>
          </p:cNvSpPr>
          <p:nvPr/>
        </p:nvSpPr>
        <p:spPr bwMode="auto">
          <a:xfrm flipV="1">
            <a:off x="3028950" y="337304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2106" name="Text Box 10"/>
          <p:cNvSpPr txBox="1">
            <a:spLocks noChangeArrowheads="1"/>
          </p:cNvSpPr>
          <p:nvPr/>
        </p:nvSpPr>
        <p:spPr bwMode="auto">
          <a:xfrm>
            <a:off x="2896607" y="3049191"/>
            <a:ext cx="1001684"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a:t>
            </a:r>
            <a:r>
              <a:rPr lang="en-US" altLang="zh-CN" sz="1350" baseline="-25000">
                <a:latin typeface="Tahoma" charset="0"/>
                <a:ea typeface="宋体" charset="0"/>
                <a:cs typeface="宋体" charset="0"/>
              </a:rPr>
              <a:t>Ks</a:t>
            </a:r>
          </a:p>
        </p:txBody>
      </p:sp>
      <p:sp>
        <p:nvSpPr>
          <p:cNvPr id="132107" name="Text Box 11"/>
          <p:cNvSpPr txBox="1">
            <a:spLocks noChangeArrowheads="1"/>
          </p:cNvSpPr>
          <p:nvPr/>
        </p:nvSpPr>
        <p:spPr bwMode="auto">
          <a:xfrm>
            <a:off x="3008710" y="4119563"/>
            <a:ext cx="1805944" cy="549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132108" name="Text Box 12"/>
          <p:cNvSpPr txBox="1">
            <a:spLocks noChangeArrowheads="1"/>
          </p:cNvSpPr>
          <p:nvPr/>
        </p:nvSpPr>
        <p:spPr bwMode="auto">
          <a:xfrm>
            <a:off x="2944502" y="3506391"/>
            <a:ext cx="3765775" cy="549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latin typeface="Tahoma" charset="0"/>
                <a:ea typeface="宋体" charset="0"/>
                <a:cs typeface="宋体" charset="0"/>
              </a:rPr>
              <a:t>If the protocol is correct, C and S share</a:t>
            </a:r>
          </a:p>
          <a:p>
            <a:pPr algn="ctr">
              <a:spcBef>
                <a:spcPct val="20000"/>
              </a:spcBef>
              <a:buClr>
                <a:schemeClr val="accent2"/>
              </a:buClr>
            </a:pPr>
            <a:r>
              <a:rPr lang="en-US" altLang="zh-CN" sz="1350">
                <a:latin typeface="Tahoma" charset="0"/>
                <a:ea typeface="宋体" charset="0"/>
                <a:cs typeface="宋体" charset="0"/>
              </a:rPr>
              <a:t>some secret key material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at this point</a:t>
            </a:r>
          </a:p>
        </p:txBody>
      </p:sp>
      <p:sp>
        <p:nvSpPr>
          <p:cNvPr id="132109" name="Text Box 13"/>
          <p:cNvSpPr txBox="1">
            <a:spLocks noChangeArrowheads="1"/>
          </p:cNvSpPr>
          <p:nvPr/>
        </p:nvSpPr>
        <p:spPr bwMode="auto">
          <a:xfrm>
            <a:off x="5314950" y="4119563"/>
            <a:ext cx="1805944" cy="549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2" name="Slide Number Placeholder 1">
            <a:extLst>
              <a:ext uri="{FF2B5EF4-FFF2-40B4-BE49-F238E27FC236}">
                <a16:creationId xmlns:a16="http://schemas.microsoft.com/office/drawing/2014/main" id="{3C5067CF-C4B2-B184-9FD1-6A6340E98350}"/>
              </a:ext>
            </a:extLst>
          </p:cNvPr>
          <p:cNvSpPr>
            <a:spLocks noGrp="1"/>
          </p:cNvSpPr>
          <p:nvPr>
            <p:ph type="sldNum" sz="quarter" idx="12"/>
          </p:nvPr>
        </p:nvSpPr>
        <p:spPr/>
        <p:txBody>
          <a:bodyPr/>
          <a:lstStyle/>
          <a:p>
            <a:fld id="{C4C925CD-3B73-704E-9D46-B95362A7C6AC}" type="slidenum">
              <a:rPr lang="en-US" smtClean="0"/>
              <a:t>65</a:t>
            </a:fld>
            <a:endParaRPr lang="en-US"/>
          </a:p>
        </p:txBody>
      </p:sp>
    </p:spTree>
    <p:extLst>
      <p:ext uri="{BB962C8B-B14F-4D97-AF65-F5344CB8AC3E}">
        <p14:creationId xmlns:p14="http://schemas.microsoft.com/office/powerpoint/2010/main" val="3513769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p:cNvSpPr>
          <p:nvPr>
            <p:ph type="title"/>
          </p:nvPr>
        </p:nvSpPr>
        <p:spPr>
          <a:xfrm>
            <a:off x="1943100" y="342900"/>
            <a:ext cx="5624513" cy="857250"/>
          </a:xfrm>
          <a:noFill/>
        </p:spPr>
        <p:txBody>
          <a:bodyPr/>
          <a:lstStyle/>
          <a:p>
            <a:r>
              <a:rPr lang="en-US" altLang="zh-CN" dirty="0">
                <a:latin typeface="Gill Sans MT" charset="0"/>
                <a:ea typeface="宋体" charset="0"/>
                <a:cs typeface="宋体" charset="0"/>
              </a:rPr>
              <a:t>Version Downgrade Attack</a:t>
            </a:r>
          </a:p>
        </p:txBody>
      </p:sp>
      <p:sp>
        <p:nvSpPr>
          <p:cNvPr id="136195" name="Oval 3"/>
          <p:cNvSpPr>
            <a:spLocks noChangeArrowheads="1"/>
          </p:cNvSpPr>
          <p:nvPr/>
        </p:nvSpPr>
        <p:spPr bwMode="auto">
          <a:xfrm>
            <a:off x="1943100" y="138350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36196" name="Line 4"/>
          <p:cNvSpPr>
            <a:spLocks noChangeShapeType="1"/>
          </p:cNvSpPr>
          <p:nvPr/>
        </p:nvSpPr>
        <p:spPr bwMode="auto">
          <a:xfrm flipV="1">
            <a:off x="3057525" y="1543050"/>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6197" name="Line 5"/>
          <p:cNvSpPr>
            <a:spLocks noChangeShapeType="1"/>
          </p:cNvSpPr>
          <p:nvPr/>
        </p:nvSpPr>
        <p:spPr bwMode="auto">
          <a:xfrm>
            <a:off x="4294585" y="2571750"/>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6198" name="Text Box 6"/>
          <p:cNvSpPr txBox="1">
            <a:spLocks noChangeArrowheads="1"/>
          </p:cNvSpPr>
          <p:nvPr/>
        </p:nvSpPr>
        <p:spPr bwMode="auto">
          <a:xfrm>
            <a:off x="5143500" y="1828800"/>
            <a:ext cx="1838645" cy="720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r>
              <a:rPr lang="en-US" altLang="zh-CN" sz="1200" b="1">
                <a:solidFill>
                  <a:schemeClr val="accent1"/>
                </a:solidFill>
                <a:latin typeface="Tahoma" charset="0"/>
                <a:ea typeface="宋体" charset="0"/>
                <a:cs typeface="宋体" charset="0"/>
              </a:rPr>
              <a:t>2.0</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36199" name="Oval 7"/>
          <p:cNvSpPr>
            <a:spLocks noChangeArrowheads="1"/>
          </p:cNvSpPr>
          <p:nvPr/>
        </p:nvSpPr>
        <p:spPr bwMode="auto">
          <a:xfrm>
            <a:off x="7153275" y="1326357"/>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36200" name="Text Box 8"/>
          <p:cNvSpPr txBox="1">
            <a:spLocks noChangeArrowheads="1"/>
          </p:cNvSpPr>
          <p:nvPr/>
        </p:nvSpPr>
        <p:spPr bwMode="auto">
          <a:xfrm>
            <a:off x="2971049" y="1237060"/>
            <a:ext cx="179696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1">
                <a:solidFill>
                  <a:schemeClr val="accent1"/>
                </a:solidFill>
                <a:latin typeface="Tahoma" charset="0"/>
                <a:ea typeface="宋体" charset="0"/>
                <a:cs typeface="宋体" charset="0"/>
              </a:rPr>
              <a:t>2.0</a:t>
            </a:r>
            <a:r>
              <a:rPr lang="en-US" altLang="zh-CN" sz="1200">
                <a:latin typeface="Tahoma" charset="0"/>
                <a:ea typeface="宋体" charset="0"/>
                <a:cs typeface="宋体" charset="0"/>
              </a:rPr>
              <a:t>,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36201" name="Line 9"/>
          <p:cNvSpPr>
            <a:spLocks noChangeShapeType="1"/>
          </p:cNvSpPr>
          <p:nvPr/>
        </p:nvSpPr>
        <p:spPr bwMode="auto">
          <a:xfrm flipV="1">
            <a:off x="3028950" y="327779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36202" name="Text Box 10"/>
          <p:cNvSpPr txBox="1">
            <a:spLocks noChangeArrowheads="1"/>
          </p:cNvSpPr>
          <p:nvPr/>
        </p:nvSpPr>
        <p:spPr bwMode="auto">
          <a:xfrm>
            <a:off x="2940658" y="2971801"/>
            <a:ext cx="91358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aseline="-25000">
                <a:latin typeface="Tahoma" charset="0"/>
                <a:ea typeface="宋体" charset="0"/>
                <a:cs typeface="宋体" charset="0"/>
              </a:rPr>
              <a:t>Ks</a:t>
            </a:r>
          </a:p>
        </p:txBody>
      </p:sp>
      <p:sp>
        <p:nvSpPr>
          <p:cNvPr id="136203" name="Text Box 11"/>
          <p:cNvSpPr txBox="1">
            <a:spLocks noChangeArrowheads="1"/>
          </p:cNvSpPr>
          <p:nvPr/>
        </p:nvSpPr>
        <p:spPr bwMode="auto">
          <a:xfrm>
            <a:off x="2981988" y="3763566"/>
            <a:ext cx="3720570" cy="798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350">
                <a:solidFill>
                  <a:srgbClr val="FF3300"/>
                </a:solidFill>
                <a:latin typeface="Tahoma" charset="0"/>
                <a:ea typeface="宋体" charset="0"/>
                <a:cs typeface="宋体" charset="0"/>
              </a:rPr>
              <a:t>C and S end up communicating using SSL 2.0 </a:t>
            </a:r>
          </a:p>
          <a:p>
            <a:pPr algn="ctr">
              <a:spcBef>
                <a:spcPct val="20000"/>
              </a:spcBef>
              <a:buClr>
                <a:schemeClr val="accent2"/>
              </a:buClr>
            </a:pPr>
            <a:r>
              <a:rPr lang="en-US" altLang="zh-CN" sz="1350">
                <a:solidFill>
                  <a:srgbClr val="FF3300"/>
                </a:solidFill>
                <a:latin typeface="Tahoma" charset="0"/>
                <a:ea typeface="宋体" charset="0"/>
                <a:cs typeface="宋体" charset="0"/>
              </a:rPr>
              <a:t>(weaker earlier version of the protocol that</a:t>
            </a:r>
          </a:p>
          <a:p>
            <a:pPr algn="ctr">
              <a:spcBef>
                <a:spcPct val="20000"/>
              </a:spcBef>
              <a:buClr>
                <a:schemeClr val="accent2"/>
              </a:buClr>
            </a:pPr>
            <a:r>
              <a:rPr lang="en-US" altLang="zh-CN" sz="1350">
                <a:solidFill>
                  <a:srgbClr val="FF3300"/>
                </a:solidFill>
                <a:latin typeface="Tahoma" charset="0"/>
                <a:ea typeface="宋体" charset="0"/>
                <a:cs typeface="宋体" charset="0"/>
              </a:rPr>
              <a:t>does </a:t>
            </a:r>
            <a:r>
              <a:rPr lang="en-US" altLang="zh-CN" sz="1350" u="sng">
                <a:solidFill>
                  <a:srgbClr val="FF3300"/>
                </a:solidFill>
                <a:latin typeface="Tahoma" charset="0"/>
                <a:ea typeface="宋体" charset="0"/>
                <a:cs typeface="宋体" charset="0"/>
              </a:rPr>
              <a:t>not</a:t>
            </a:r>
            <a:r>
              <a:rPr lang="en-US" altLang="zh-CN" sz="1350">
                <a:solidFill>
                  <a:srgbClr val="FF3300"/>
                </a:solidFill>
                <a:latin typeface="Tahoma" charset="0"/>
                <a:ea typeface="宋体" charset="0"/>
                <a:cs typeface="宋体" charset="0"/>
              </a:rPr>
              <a:t> include “Finished” messages)</a:t>
            </a:r>
          </a:p>
        </p:txBody>
      </p:sp>
      <p:sp>
        <p:nvSpPr>
          <p:cNvPr id="136204" name="AutoShape 12"/>
          <p:cNvSpPr>
            <a:spLocks noChangeArrowheads="1"/>
          </p:cNvSpPr>
          <p:nvPr/>
        </p:nvSpPr>
        <p:spPr bwMode="auto">
          <a:xfrm>
            <a:off x="3600450" y="1028701"/>
            <a:ext cx="757238" cy="735806"/>
          </a:xfrm>
          <a:prstGeom prst="irregularSeal2">
            <a:avLst/>
          </a:prstGeom>
          <a:noFill/>
          <a:ln w="38100">
            <a:solidFill>
              <a:srgbClr val="FF3300"/>
            </a:solidFill>
            <a:miter lim="800000"/>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endParaRPr lang="en-US" sz="1350"/>
          </a:p>
        </p:txBody>
      </p:sp>
      <p:sp>
        <p:nvSpPr>
          <p:cNvPr id="136205" name="AutoShape 13"/>
          <p:cNvSpPr>
            <a:spLocks noChangeArrowheads="1"/>
          </p:cNvSpPr>
          <p:nvPr/>
        </p:nvSpPr>
        <p:spPr bwMode="auto">
          <a:xfrm>
            <a:off x="2906316" y="1828800"/>
            <a:ext cx="2122884" cy="571500"/>
          </a:xfrm>
          <a:prstGeom prst="wedgeRectCallout">
            <a:avLst>
              <a:gd name="adj1" fmla="val 55273"/>
              <a:gd name="adj2" fmla="val -27917"/>
            </a:avLst>
          </a:prstGeom>
          <a:noFill/>
          <a:ln w="28575">
            <a:solidFill>
              <a:srgbClr val="FF3300"/>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050" dirty="0">
                <a:solidFill>
                  <a:srgbClr val="FF3300"/>
                </a:solidFill>
                <a:latin typeface="Tahoma" charset="0"/>
                <a:ea typeface="宋体" charset="0"/>
                <a:cs typeface="宋体" charset="0"/>
              </a:rPr>
              <a:t>Server is fooled into thinking it communicating with a client who supports only SSL 2.0</a:t>
            </a:r>
          </a:p>
        </p:txBody>
      </p:sp>
      <p:sp>
        <p:nvSpPr>
          <p:cNvPr id="2" name="Slide Number Placeholder 1">
            <a:extLst>
              <a:ext uri="{FF2B5EF4-FFF2-40B4-BE49-F238E27FC236}">
                <a16:creationId xmlns:a16="http://schemas.microsoft.com/office/drawing/2014/main" id="{B318CB2D-6C80-9E77-62F4-77742DCD13CD}"/>
              </a:ext>
            </a:extLst>
          </p:cNvPr>
          <p:cNvSpPr>
            <a:spLocks noGrp="1"/>
          </p:cNvSpPr>
          <p:nvPr>
            <p:ph type="sldNum" sz="quarter" idx="12"/>
          </p:nvPr>
        </p:nvSpPr>
        <p:spPr/>
        <p:txBody>
          <a:bodyPr/>
          <a:lstStyle/>
          <a:p>
            <a:fld id="{C4C925CD-3B73-704E-9D46-B95362A7C6AC}" type="slidenum">
              <a:rPr lang="en-US" smtClean="0"/>
              <a:t>66</a:t>
            </a:fld>
            <a:endParaRPr lang="en-US"/>
          </a:p>
        </p:txBody>
      </p:sp>
    </p:spTree>
    <p:extLst>
      <p:ext uri="{BB962C8B-B14F-4D97-AF65-F5344CB8AC3E}">
        <p14:creationId xmlns:p14="http://schemas.microsoft.com/office/powerpoint/2010/main" val="1914686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p:cNvSpPr>
          <p:nvPr>
            <p:ph type="title"/>
          </p:nvPr>
        </p:nvSpPr>
        <p:spPr>
          <a:noFill/>
        </p:spPr>
        <p:txBody>
          <a:bodyPr/>
          <a:lstStyle/>
          <a:p>
            <a:r>
              <a:rPr lang="en-US" altLang="zh-CN" dirty="0">
                <a:latin typeface="Gill Sans MT" charset="0"/>
                <a:ea typeface="宋体" charset="0"/>
                <a:cs typeface="宋体" charset="0"/>
              </a:rPr>
              <a:t>SSLv2 Weaknesses (Fixed in SSLv3)</a:t>
            </a:r>
          </a:p>
        </p:txBody>
      </p:sp>
      <p:sp>
        <p:nvSpPr>
          <p:cNvPr id="138243" name="Rectangle 3"/>
          <p:cNvSpPr>
            <a:spLocks noGrp="1"/>
          </p:cNvSpPr>
          <p:nvPr>
            <p:ph idx="1"/>
          </p:nvPr>
        </p:nvSpPr>
        <p:spPr/>
        <p:txBody>
          <a:bodyPr/>
          <a:lstStyle/>
          <a:p>
            <a:r>
              <a:rPr lang="en-US" altLang="zh-CN" sz="2100" dirty="0">
                <a:latin typeface="Gill Sans MT" charset="0"/>
                <a:ea typeface="宋体" charset="0"/>
                <a:cs typeface="宋体" charset="0"/>
              </a:rPr>
              <a:t>Downgrade attack</a:t>
            </a:r>
          </a:p>
          <a:p>
            <a:pPr lvl="1"/>
            <a:r>
              <a:rPr lang="en-US" altLang="zh-CN" sz="1800" dirty="0">
                <a:latin typeface="Gill Sans MT" charset="0"/>
                <a:ea typeface="宋体" charset="0"/>
                <a:cs typeface="宋体" charset="0"/>
              </a:rPr>
              <a:t>Cipher suite preferences are not authenticated</a:t>
            </a:r>
          </a:p>
          <a:p>
            <a:pPr lvl="1"/>
            <a:r>
              <a:rPr lang="en-US" altLang="zh-CN" sz="1800" dirty="0">
                <a:latin typeface="Gill Sans MT" charset="0"/>
                <a:ea typeface="宋体" charset="0"/>
                <a:cs typeface="宋体" charset="0"/>
              </a:rPr>
              <a:t>“Cipher suite rollback” attack is possible</a:t>
            </a:r>
          </a:p>
          <a:p>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Truncation attack</a:t>
            </a:r>
          </a:p>
          <a:p>
            <a:endParaRPr lang="en-US" altLang="zh-CN" sz="2100" dirty="0">
              <a:latin typeface="Gill Sans MT" charset="0"/>
              <a:ea typeface="宋体" charset="0"/>
              <a:cs typeface="宋体" charset="0"/>
            </a:endParaRPr>
          </a:p>
          <a:p>
            <a:r>
              <a:rPr lang="en-US" altLang="zh-CN" sz="2100" dirty="0">
                <a:latin typeface="Gill Sans MT" charset="0"/>
                <a:ea typeface="宋体" charset="0"/>
                <a:cs typeface="宋体" charset="0"/>
              </a:rPr>
              <a:t>Weak MAC construction</a:t>
            </a:r>
          </a:p>
          <a:p>
            <a:pPr lvl="1"/>
            <a:r>
              <a:rPr lang="en-US" altLang="zh-CN" sz="1800" dirty="0">
                <a:latin typeface="Gill Sans MT" charset="0"/>
                <a:ea typeface="宋体" charset="0"/>
                <a:cs typeface="宋体" charset="0"/>
              </a:rPr>
              <a:t>MAC hash uses only 40 bits in export mode</a:t>
            </a:r>
          </a:p>
        </p:txBody>
      </p:sp>
      <p:sp>
        <p:nvSpPr>
          <p:cNvPr id="2" name="Slide Number Placeholder 1">
            <a:extLst>
              <a:ext uri="{FF2B5EF4-FFF2-40B4-BE49-F238E27FC236}">
                <a16:creationId xmlns:a16="http://schemas.microsoft.com/office/drawing/2014/main" id="{364F4CDB-647B-7850-7817-62B1D9478E29}"/>
              </a:ext>
            </a:extLst>
          </p:cNvPr>
          <p:cNvSpPr>
            <a:spLocks noGrp="1"/>
          </p:cNvSpPr>
          <p:nvPr>
            <p:ph type="sldNum" sz="quarter" idx="12"/>
          </p:nvPr>
        </p:nvSpPr>
        <p:spPr/>
        <p:txBody>
          <a:bodyPr/>
          <a:lstStyle/>
          <a:p>
            <a:fld id="{C4C925CD-3B73-704E-9D46-B95362A7C6AC}" type="slidenum">
              <a:rPr lang="en-US" smtClean="0"/>
              <a:t>67</a:t>
            </a:fld>
            <a:endParaRPr lang="en-US"/>
          </a:p>
        </p:txBody>
      </p:sp>
    </p:spTree>
    <p:extLst>
      <p:ext uri="{BB962C8B-B14F-4D97-AF65-F5344CB8AC3E}">
        <p14:creationId xmlns:p14="http://schemas.microsoft.com/office/powerpoint/2010/main" val="2812374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p:cNvSpPr>
          <p:nvPr>
            <p:ph type="title"/>
          </p:nvPr>
        </p:nvSpPr>
        <p:spPr>
          <a:noFill/>
        </p:spPr>
        <p:txBody>
          <a:bodyPr/>
          <a:lstStyle/>
          <a:p>
            <a:r>
              <a:rPr lang="zh-CN" altLang="en-US">
                <a:latin typeface="Gill Sans MT" charset="0"/>
                <a:ea typeface="宋体" charset="0"/>
                <a:cs typeface="宋体" charset="0"/>
              </a:rPr>
              <a:t>“</a:t>
            </a:r>
            <a:r>
              <a:rPr lang="en-US" altLang="zh-CN">
                <a:latin typeface="Gill Sans MT" charset="0"/>
                <a:ea typeface="宋体" charset="0"/>
                <a:cs typeface="宋体" charset="0"/>
              </a:rPr>
              <a:t>Chosen-Protocol” Attacks</a:t>
            </a:r>
          </a:p>
        </p:txBody>
      </p:sp>
      <p:sp>
        <p:nvSpPr>
          <p:cNvPr id="140291" name="Rectangle 3"/>
          <p:cNvSpPr>
            <a:spLocks noGrp="1"/>
          </p:cNvSpPr>
          <p:nvPr>
            <p:ph idx="1"/>
          </p:nvPr>
        </p:nvSpPr>
        <p:spPr/>
        <p:txBody>
          <a:bodyPr>
            <a:normAutofit/>
          </a:bodyPr>
          <a:lstStyle/>
          <a:p>
            <a:r>
              <a:rPr lang="en-US" altLang="zh-CN" sz="2100" dirty="0">
                <a:latin typeface="Gill Sans MT" charset="0"/>
                <a:ea typeface="宋体" charset="0"/>
                <a:cs typeface="宋体" charset="0"/>
              </a:rPr>
              <a:t>Why do people release new versions of security protocols? </a:t>
            </a:r>
          </a:p>
          <a:p>
            <a:r>
              <a:rPr lang="en-US" altLang="zh-CN" sz="2100" dirty="0">
                <a:latin typeface="Gill Sans MT" charset="0"/>
                <a:ea typeface="宋体" charset="0"/>
                <a:cs typeface="宋体" charset="0"/>
              </a:rPr>
              <a:t>New version must be </a:t>
            </a:r>
            <a:r>
              <a:rPr lang="en-US" altLang="zh-CN" sz="2100" dirty="0">
                <a:solidFill>
                  <a:schemeClr val="hlink"/>
                </a:solidFill>
                <a:latin typeface="Gill Sans MT" charset="0"/>
                <a:ea typeface="宋体" charset="0"/>
                <a:cs typeface="宋体" charset="0"/>
              </a:rPr>
              <a:t>backwards-compatible</a:t>
            </a:r>
          </a:p>
          <a:p>
            <a:pPr lvl="1"/>
            <a:r>
              <a:rPr lang="en-US" altLang="zh-CN" sz="1800" dirty="0">
                <a:latin typeface="Gill Sans MT" charset="0"/>
                <a:ea typeface="宋体" charset="0"/>
                <a:cs typeface="宋体" charset="0"/>
              </a:rPr>
              <a:t>Not everybody upgrades right away</a:t>
            </a:r>
          </a:p>
          <a:p>
            <a:r>
              <a:rPr lang="en-US" altLang="zh-CN" sz="2100" dirty="0">
                <a:latin typeface="Gill Sans MT" charset="0"/>
                <a:ea typeface="宋体" charset="0"/>
                <a:cs typeface="宋体" charset="0"/>
              </a:rPr>
              <a:t>Attacker can fool parties into using the old, broken version and exploit known vulnerability</a:t>
            </a:r>
          </a:p>
          <a:p>
            <a:pPr lvl="1"/>
            <a:r>
              <a:rPr lang="en-US" altLang="zh-CN" sz="1800" dirty="0">
                <a:latin typeface="Gill Sans MT" charset="0"/>
                <a:ea typeface="宋体" charset="0"/>
                <a:cs typeface="宋体" charset="0"/>
              </a:rPr>
              <a:t>Similar: fool victim into using weak crypto algorithms</a:t>
            </a:r>
          </a:p>
          <a:p>
            <a:r>
              <a:rPr lang="en-US" altLang="zh-CN" sz="2100" dirty="0">
                <a:latin typeface="Gill Sans MT" charset="0"/>
                <a:ea typeface="宋体" charset="0"/>
                <a:cs typeface="宋体" charset="0"/>
              </a:rPr>
              <a:t>Defense is hard: must authenticate version early</a:t>
            </a:r>
          </a:p>
          <a:p>
            <a:r>
              <a:rPr lang="en-US" altLang="zh-CN" sz="2100" dirty="0">
                <a:latin typeface="Gill Sans MT" charset="0"/>
                <a:ea typeface="宋体" charset="0"/>
                <a:cs typeface="宋体" charset="0"/>
              </a:rPr>
              <a:t>Many protocols had “version rollback” attacks</a:t>
            </a:r>
          </a:p>
          <a:p>
            <a:pPr lvl="1"/>
            <a:r>
              <a:rPr lang="en-US" altLang="zh-CN" sz="1800" dirty="0">
                <a:latin typeface="Gill Sans MT" charset="0"/>
                <a:ea typeface="宋体" charset="0"/>
                <a:cs typeface="宋体" charset="0"/>
              </a:rPr>
              <a:t>SSL, SSH, GSM (cell phones)</a:t>
            </a:r>
          </a:p>
        </p:txBody>
      </p:sp>
      <p:sp>
        <p:nvSpPr>
          <p:cNvPr id="2" name="Slide Number Placeholder 1">
            <a:extLst>
              <a:ext uri="{FF2B5EF4-FFF2-40B4-BE49-F238E27FC236}">
                <a16:creationId xmlns:a16="http://schemas.microsoft.com/office/drawing/2014/main" id="{4DFF0B00-2FCF-4BA8-69DC-02AE4163FD45}"/>
              </a:ext>
            </a:extLst>
          </p:cNvPr>
          <p:cNvSpPr>
            <a:spLocks noGrp="1"/>
          </p:cNvSpPr>
          <p:nvPr>
            <p:ph type="sldNum" sz="quarter" idx="12"/>
          </p:nvPr>
        </p:nvSpPr>
        <p:spPr/>
        <p:txBody>
          <a:bodyPr/>
          <a:lstStyle/>
          <a:p>
            <a:fld id="{C4C925CD-3B73-704E-9D46-B95362A7C6AC}" type="slidenum">
              <a:rPr lang="en-US" smtClean="0"/>
              <a:t>68</a:t>
            </a:fld>
            <a:endParaRPr lang="en-US"/>
          </a:p>
        </p:txBody>
      </p:sp>
    </p:spTree>
    <p:extLst>
      <p:ext uri="{BB962C8B-B14F-4D97-AF65-F5344CB8AC3E}">
        <p14:creationId xmlns:p14="http://schemas.microsoft.com/office/powerpoint/2010/main" val="25715703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title"/>
          </p:nvPr>
        </p:nvSpPr>
        <p:spPr>
          <a:xfrm>
            <a:off x="1885950" y="342900"/>
            <a:ext cx="5624513" cy="857250"/>
          </a:xfrm>
          <a:noFill/>
        </p:spPr>
        <p:txBody>
          <a:bodyPr/>
          <a:lstStyle/>
          <a:p>
            <a:r>
              <a:rPr lang="en-US" altLang="zh-CN" dirty="0">
                <a:latin typeface="Gill Sans MT" charset="0"/>
                <a:ea typeface="宋体" charset="0"/>
                <a:cs typeface="宋体" charset="0"/>
              </a:rPr>
              <a:t>Version Check in SSL v3</a:t>
            </a:r>
          </a:p>
        </p:txBody>
      </p:sp>
      <p:sp>
        <p:nvSpPr>
          <p:cNvPr id="142339" name="Oval 3"/>
          <p:cNvSpPr>
            <a:spLocks noChangeArrowheads="1"/>
          </p:cNvSpPr>
          <p:nvPr/>
        </p:nvSpPr>
        <p:spPr bwMode="auto">
          <a:xfrm>
            <a:off x="1943100" y="134659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C</a:t>
            </a:r>
          </a:p>
        </p:txBody>
      </p:sp>
      <p:sp>
        <p:nvSpPr>
          <p:cNvPr id="142340" name="Line 4"/>
          <p:cNvSpPr>
            <a:spLocks noChangeShapeType="1"/>
          </p:cNvSpPr>
          <p:nvPr/>
        </p:nvSpPr>
        <p:spPr bwMode="auto">
          <a:xfrm flipV="1">
            <a:off x="3057525" y="150614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42341" name="Line 5"/>
          <p:cNvSpPr>
            <a:spLocks noChangeShapeType="1"/>
          </p:cNvSpPr>
          <p:nvPr/>
        </p:nvSpPr>
        <p:spPr bwMode="auto">
          <a:xfrm>
            <a:off x="4294585" y="2534841"/>
            <a:ext cx="2449115" cy="0"/>
          </a:xfrm>
          <a:prstGeom prst="line">
            <a:avLst/>
          </a:prstGeom>
          <a:noFill/>
          <a:ln w="50800">
            <a:solidFill>
              <a:schemeClr val="bg2"/>
            </a:solidFill>
            <a:round/>
            <a:headEnd type="stealth" w="med" len="lg"/>
            <a:tailEnd type="none" w="sm" len="sm"/>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42342" name="Text Box 6"/>
          <p:cNvSpPr txBox="1">
            <a:spLocks noChangeArrowheads="1"/>
          </p:cNvSpPr>
          <p:nvPr/>
        </p:nvSpPr>
        <p:spPr bwMode="auto">
          <a:xfrm>
            <a:off x="5143501" y="1791891"/>
            <a:ext cx="1808187" cy="720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=3.0, suite</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sig</a:t>
            </a:r>
            <a:r>
              <a:rPr lang="en-US" altLang="zh-CN" sz="1200" baseline="-25000">
                <a:latin typeface="Tahoma" charset="0"/>
                <a:ea typeface="宋体" charset="0"/>
                <a:cs typeface="宋体" charset="0"/>
              </a:rPr>
              <a:t>ca</a:t>
            </a:r>
            <a:r>
              <a:rPr lang="en-US" altLang="zh-CN" sz="1200">
                <a:latin typeface="Tahoma" charset="0"/>
                <a:ea typeface="宋体" charset="0"/>
                <a:cs typeface="宋体" charset="0"/>
              </a:rPr>
              <a:t>(S,K</a:t>
            </a:r>
            <a:r>
              <a:rPr lang="en-US" altLang="zh-CN" sz="1200" baseline="-25000">
                <a:latin typeface="Tahoma" charset="0"/>
                <a:ea typeface="宋体" charset="0"/>
                <a:cs typeface="宋体" charset="0"/>
              </a:rPr>
              <a:t>s</a:t>
            </a:r>
            <a:r>
              <a:rPr lang="en-US" altLang="zh-CN" sz="1200">
                <a:latin typeface="Tahoma" charset="0"/>
                <a:ea typeface="宋体" charset="0"/>
                <a:cs typeface="宋体" charset="0"/>
              </a:rPr>
              <a:t>),</a:t>
            </a:r>
          </a:p>
          <a:p>
            <a:pPr>
              <a:spcBef>
                <a:spcPct val="20000"/>
              </a:spcBef>
              <a:buClr>
                <a:schemeClr val="accent2"/>
              </a:buClr>
            </a:pPr>
            <a:r>
              <a:rPr lang="en-US" altLang="zh-CN" sz="1200">
                <a:latin typeface="Tahoma" charset="0"/>
                <a:ea typeface="宋体" charset="0"/>
                <a:cs typeface="宋体" charset="0"/>
              </a:rPr>
              <a:t>“ServerHelloDone”</a:t>
            </a:r>
          </a:p>
        </p:txBody>
      </p:sp>
      <p:sp>
        <p:nvSpPr>
          <p:cNvPr id="142343" name="Oval 7"/>
          <p:cNvSpPr>
            <a:spLocks noChangeArrowheads="1"/>
          </p:cNvSpPr>
          <p:nvPr/>
        </p:nvSpPr>
        <p:spPr bwMode="auto">
          <a:xfrm>
            <a:off x="7153275" y="1289448"/>
            <a:ext cx="790575" cy="3074194"/>
          </a:xfrm>
          <a:prstGeom prst="ellipse">
            <a:avLst/>
          </a:prstGeom>
          <a:solidFill>
            <a:schemeClr val="accent1"/>
          </a:solidFill>
          <a:ln w="12700">
            <a:solidFill>
              <a:srgbClr val="000000"/>
            </a:solidFill>
            <a:round/>
            <a:headEnd/>
            <a:tailEnd/>
          </a:ln>
        </p:spPr>
        <p:txBody>
          <a:bodyPr wrap="none" anchor="ctr"/>
          <a:lstStyle/>
          <a:p>
            <a:pPr algn="ctr" eaLnBrk="0" hangingPunct="0">
              <a:spcBef>
                <a:spcPct val="20000"/>
              </a:spcBef>
              <a:buClr>
                <a:schemeClr val="accent2"/>
              </a:buClr>
            </a:pPr>
            <a:r>
              <a:rPr lang="en-US" altLang="zh-CN" sz="3300">
                <a:solidFill>
                  <a:srgbClr val="000000"/>
                </a:solidFill>
                <a:latin typeface="Tahoma" charset="0"/>
                <a:ea typeface="宋体" charset="0"/>
                <a:cs typeface="宋体" charset="0"/>
              </a:rPr>
              <a:t>S</a:t>
            </a:r>
          </a:p>
        </p:txBody>
      </p:sp>
      <p:sp>
        <p:nvSpPr>
          <p:cNvPr id="142344" name="Text Box 8"/>
          <p:cNvSpPr txBox="1">
            <a:spLocks noChangeArrowheads="1"/>
          </p:cNvSpPr>
          <p:nvPr/>
        </p:nvSpPr>
        <p:spPr bwMode="auto">
          <a:xfrm>
            <a:off x="2985682" y="1200151"/>
            <a:ext cx="176651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=3.0, suite</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N</a:t>
            </a:r>
            <a:r>
              <a:rPr lang="en-US" altLang="zh-CN" sz="1200" baseline="-25000">
                <a:latin typeface="Tahoma" charset="0"/>
                <a:ea typeface="宋体" charset="0"/>
                <a:cs typeface="宋体" charset="0"/>
              </a:rPr>
              <a:t>c</a:t>
            </a:r>
          </a:p>
        </p:txBody>
      </p:sp>
      <p:sp>
        <p:nvSpPr>
          <p:cNvPr id="142345" name="Line 9"/>
          <p:cNvSpPr>
            <a:spLocks noChangeShapeType="1"/>
          </p:cNvSpPr>
          <p:nvPr/>
        </p:nvSpPr>
        <p:spPr bwMode="auto">
          <a:xfrm flipV="1">
            <a:off x="3028950" y="3240881"/>
            <a:ext cx="2371725" cy="9525"/>
          </a:xfrm>
          <a:prstGeom prst="line">
            <a:avLst/>
          </a:prstGeom>
          <a:noFill/>
          <a:ln w="50800">
            <a:solidFill>
              <a:schemeClr val="bg2"/>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sz="1350"/>
          </a:p>
        </p:txBody>
      </p:sp>
      <p:sp>
        <p:nvSpPr>
          <p:cNvPr id="142346" name="Text Box 10"/>
          <p:cNvSpPr txBox="1">
            <a:spLocks noChangeArrowheads="1"/>
          </p:cNvSpPr>
          <p:nvPr/>
        </p:nvSpPr>
        <p:spPr bwMode="auto">
          <a:xfrm>
            <a:off x="2921448" y="2934892"/>
            <a:ext cx="150445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{Version</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a:t>
            </a:r>
            <a:r>
              <a:rPr lang="en-US" altLang="zh-CN" sz="1200" baseline="-25000">
                <a:latin typeface="Tahoma" charset="0"/>
                <a:ea typeface="宋体" charset="0"/>
                <a:cs typeface="宋体" charset="0"/>
              </a:rPr>
              <a:t>Ks</a:t>
            </a:r>
          </a:p>
        </p:txBody>
      </p:sp>
      <p:sp>
        <p:nvSpPr>
          <p:cNvPr id="142347" name="Text Box 11"/>
          <p:cNvSpPr txBox="1">
            <a:spLocks noChangeArrowheads="1"/>
          </p:cNvSpPr>
          <p:nvPr/>
        </p:nvSpPr>
        <p:spPr bwMode="auto">
          <a:xfrm>
            <a:off x="3199838" y="3392091"/>
            <a:ext cx="3251532" cy="498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gn="ctr">
              <a:spcBef>
                <a:spcPct val="20000"/>
              </a:spcBef>
              <a:buClr>
                <a:schemeClr val="accent2"/>
              </a:buClr>
            </a:pPr>
            <a:r>
              <a:rPr lang="en-US" altLang="zh-CN" sz="1200">
                <a:latin typeface="Tahoma" charset="0"/>
                <a:ea typeface="宋体" charset="0"/>
                <a:cs typeface="宋体" charset="0"/>
              </a:rPr>
              <a:t>If the protocol is correct, C and S share</a:t>
            </a:r>
          </a:p>
          <a:p>
            <a:pPr algn="ctr">
              <a:spcBef>
                <a:spcPct val="20000"/>
              </a:spcBef>
              <a:buClr>
                <a:schemeClr val="accent2"/>
              </a:buClr>
            </a:pPr>
            <a:r>
              <a:rPr lang="en-US" altLang="zh-CN" sz="1200">
                <a:latin typeface="Tahoma" charset="0"/>
                <a:ea typeface="宋体" charset="0"/>
                <a:cs typeface="宋体" charset="0"/>
              </a:rPr>
              <a:t>some secret key material secret</a:t>
            </a:r>
            <a:r>
              <a:rPr lang="en-US" altLang="zh-CN" sz="1200" baseline="-25000">
                <a:latin typeface="Tahoma" charset="0"/>
                <a:ea typeface="宋体" charset="0"/>
                <a:cs typeface="宋体" charset="0"/>
              </a:rPr>
              <a:t>c</a:t>
            </a:r>
            <a:r>
              <a:rPr lang="en-US" altLang="zh-CN" sz="1200">
                <a:latin typeface="Tahoma" charset="0"/>
                <a:ea typeface="宋体" charset="0"/>
                <a:cs typeface="宋体" charset="0"/>
              </a:rPr>
              <a:t> at this point</a:t>
            </a:r>
          </a:p>
        </p:txBody>
      </p:sp>
      <p:sp>
        <p:nvSpPr>
          <p:cNvPr id="142348" name="AutoShape 12"/>
          <p:cNvSpPr>
            <a:spLocks noChangeArrowheads="1"/>
          </p:cNvSpPr>
          <p:nvPr/>
        </p:nvSpPr>
        <p:spPr bwMode="auto">
          <a:xfrm>
            <a:off x="2847975" y="2306241"/>
            <a:ext cx="1381125" cy="400050"/>
          </a:xfrm>
          <a:prstGeom prst="wedgeRectCallout">
            <a:avLst>
              <a:gd name="adj1" fmla="val -6722"/>
              <a:gd name="adj2" fmla="val 125000"/>
            </a:avLst>
          </a:prstGeom>
          <a:noFill/>
          <a:ln w="28575">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zh-CN" altLang="en-US" sz="1050">
                <a:solidFill>
                  <a:schemeClr val="folHlink"/>
                </a:solidFill>
                <a:latin typeface="Tahoma" charset="0"/>
                <a:ea typeface="宋体" charset="0"/>
                <a:cs typeface="宋体" charset="0"/>
              </a:rPr>
              <a:t>“</a:t>
            </a:r>
            <a:r>
              <a:rPr lang="en-US" altLang="zh-CN" sz="1050">
                <a:solidFill>
                  <a:schemeClr val="folHlink"/>
                </a:solidFill>
                <a:latin typeface="Tahoma" charset="0"/>
                <a:ea typeface="宋体" charset="0"/>
                <a:cs typeface="宋体" charset="0"/>
              </a:rPr>
              <a:t>Embed” version number into secret</a:t>
            </a:r>
          </a:p>
        </p:txBody>
      </p:sp>
      <p:sp>
        <p:nvSpPr>
          <p:cNvPr id="142349" name="AutoShape 13"/>
          <p:cNvSpPr>
            <a:spLocks noChangeArrowheads="1"/>
          </p:cNvSpPr>
          <p:nvPr/>
        </p:nvSpPr>
        <p:spPr bwMode="auto">
          <a:xfrm>
            <a:off x="4400550" y="2706292"/>
            <a:ext cx="2493169" cy="450056"/>
          </a:xfrm>
          <a:prstGeom prst="wedgeRectCallout">
            <a:avLst>
              <a:gd name="adj1" fmla="val 60699"/>
              <a:gd name="adj2" fmla="val -21431"/>
            </a:avLst>
          </a:prstGeom>
          <a:noFill/>
          <a:ln w="28575">
            <a:solidFill>
              <a:schemeClr val="folHlink"/>
            </a:solidFill>
            <a:miter lim="800000"/>
            <a:headEnd/>
            <a:tailEnd/>
          </a:ln>
          <a:extLst>
            <a:ext uri="{909E8E84-426E-40dd-AFC4-6F175D3DCCD1}">
              <a14:hiddenFill xmlns="" xmlns:a14="http://schemas.microsoft.com/office/drawing/2010/main">
                <a:solidFill>
                  <a:srgbClr val="FFFFFF"/>
                </a:solidFill>
              </a14:hiddenFill>
            </a:ext>
          </a:extLst>
        </p:spPr>
        <p:txBody>
          <a:bodyPr/>
          <a:lstStyle/>
          <a:p>
            <a:pPr eaLnBrk="0" hangingPunct="0">
              <a:spcBef>
                <a:spcPct val="20000"/>
              </a:spcBef>
              <a:buClr>
                <a:schemeClr val="accent2"/>
              </a:buClr>
            </a:pPr>
            <a:r>
              <a:rPr lang="en-US" altLang="zh-CN" sz="1050">
                <a:solidFill>
                  <a:schemeClr val="folHlink"/>
                </a:solidFill>
                <a:latin typeface="Tahoma" charset="0"/>
                <a:ea typeface="宋体" charset="0"/>
                <a:cs typeface="宋体" charset="0"/>
              </a:rPr>
              <a:t>Check that received version is equal to the version in ClientHello </a:t>
            </a:r>
          </a:p>
        </p:txBody>
      </p:sp>
      <p:sp>
        <p:nvSpPr>
          <p:cNvPr id="142350" name="Text Box 14"/>
          <p:cNvSpPr txBox="1">
            <a:spLocks noChangeArrowheads="1"/>
          </p:cNvSpPr>
          <p:nvPr/>
        </p:nvSpPr>
        <p:spPr bwMode="auto">
          <a:xfrm>
            <a:off x="3008710" y="3987404"/>
            <a:ext cx="1805944" cy="549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142351" name="Text Box 15"/>
          <p:cNvSpPr txBox="1">
            <a:spLocks noChangeArrowheads="1"/>
          </p:cNvSpPr>
          <p:nvPr/>
        </p:nvSpPr>
        <p:spPr bwMode="auto">
          <a:xfrm>
            <a:off x="5314950" y="3987404"/>
            <a:ext cx="1805944" cy="5493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spcBef>
                <a:spcPct val="20000"/>
              </a:spcBef>
              <a:buClr>
                <a:schemeClr val="accent2"/>
              </a:buClr>
            </a:pPr>
            <a:r>
              <a:rPr lang="en-US" altLang="zh-CN" sz="1350">
                <a:latin typeface="Tahoma" charset="0"/>
                <a:ea typeface="宋体" charset="0"/>
                <a:cs typeface="宋体" charset="0"/>
              </a:rPr>
              <a:t>switch to key derived</a:t>
            </a:r>
          </a:p>
          <a:p>
            <a:pPr>
              <a:spcBef>
                <a:spcPct val="20000"/>
              </a:spcBef>
              <a:buClr>
                <a:schemeClr val="accent2"/>
              </a:buClr>
            </a:pPr>
            <a:r>
              <a:rPr lang="en-US" altLang="zh-CN" sz="1350">
                <a:latin typeface="Tahoma" charset="0"/>
                <a:ea typeface="宋体" charset="0"/>
                <a:cs typeface="宋体" charset="0"/>
              </a:rPr>
              <a:t>from secret</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c</a:t>
            </a:r>
            <a:r>
              <a:rPr lang="en-US" altLang="zh-CN" sz="1350">
                <a:latin typeface="Tahoma" charset="0"/>
                <a:ea typeface="宋体" charset="0"/>
                <a:cs typeface="宋体" charset="0"/>
              </a:rPr>
              <a:t>, N</a:t>
            </a:r>
            <a:r>
              <a:rPr lang="en-US" altLang="zh-CN" sz="1350" baseline="-25000">
                <a:latin typeface="Tahoma" charset="0"/>
                <a:ea typeface="宋体" charset="0"/>
                <a:cs typeface="宋体" charset="0"/>
              </a:rPr>
              <a:t>s</a:t>
            </a:r>
          </a:p>
        </p:txBody>
      </p:sp>
      <p:sp>
        <p:nvSpPr>
          <p:cNvPr id="2" name="Slide Number Placeholder 1">
            <a:extLst>
              <a:ext uri="{FF2B5EF4-FFF2-40B4-BE49-F238E27FC236}">
                <a16:creationId xmlns:a16="http://schemas.microsoft.com/office/drawing/2014/main" id="{4CA2EF9F-B694-3F7F-D253-72E1D35E711B}"/>
              </a:ext>
            </a:extLst>
          </p:cNvPr>
          <p:cNvSpPr>
            <a:spLocks noGrp="1"/>
          </p:cNvSpPr>
          <p:nvPr>
            <p:ph type="sldNum" sz="quarter" idx="12"/>
          </p:nvPr>
        </p:nvSpPr>
        <p:spPr/>
        <p:txBody>
          <a:bodyPr/>
          <a:lstStyle/>
          <a:p>
            <a:fld id="{C4C925CD-3B73-704E-9D46-B95362A7C6AC}" type="slidenum">
              <a:rPr lang="en-US" smtClean="0"/>
              <a:t>69</a:t>
            </a:fld>
            <a:endParaRPr lang="en-US"/>
          </a:p>
        </p:txBody>
      </p:sp>
    </p:spTree>
    <p:extLst>
      <p:ext uri="{BB962C8B-B14F-4D97-AF65-F5344CB8AC3E}">
        <p14:creationId xmlns:p14="http://schemas.microsoft.com/office/powerpoint/2010/main" val="333438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a:xfrm>
            <a:off x="1485900" y="1200151"/>
            <a:ext cx="6172200" cy="3840956"/>
          </a:xfrm>
        </p:spPr>
        <p:txBody>
          <a:bodyPr>
            <a:normAutofit/>
          </a:bodyPr>
          <a:lstStyle/>
          <a:p>
            <a:r>
              <a:rPr lang="en-US" dirty="0"/>
              <a:t>Granularity of protection: the </a:t>
            </a:r>
            <a:r>
              <a:rPr lang="en-US" i="1" dirty="0"/>
              <a:t>origin</a:t>
            </a:r>
          </a:p>
          <a:p>
            <a:r>
              <a:rPr lang="en-US" b="1" dirty="0">
                <a:solidFill>
                  <a:srgbClr val="C0504D"/>
                </a:solidFill>
              </a:rPr>
              <a:t>Origin</a:t>
            </a:r>
            <a:r>
              <a:rPr lang="en-US" dirty="0">
                <a:solidFill>
                  <a:srgbClr val="C0504D"/>
                </a:solidFill>
              </a:rPr>
              <a:t> </a:t>
            </a:r>
            <a:r>
              <a:rPr lang="en-US" dirty="0"/>
              <a:t>= protocol + hostname + port</a:t>
            </a:r>
          </a:p>
          <a:p>
            <a:endParaRPr lang="en-US" dirty="0"/>
          </a:p>
          <a:p>
            <a:endParaRPr lang="en-US" dirty="0"/>
          </a:p>
          <a:p>
            <a:endParaRPr lang="en-US" dirty="0"/>
          </a:p>
          <a:p>
            <a:r>
              <a:rPr lang="en-US" dirty="0" err="1"/>
              <a:t>Javascript</a:t>
            </a:r>
            <a:r>
              <a:rPr lang="en-US" dirty="0"/>
              <a:t> on one page can read, change, and interact freely with all other pages </a:t>
            </a:r>
            <a:r>
              <a:rPr lang="en-US" b="1" dirty="0"/>
              <a:t>from the same origin </a:t>
            </a:r>
          </a:p>
          <a:p>
            <a:pPr>
              <a:buNone/>
            </a:pPr>
            <a:r>
              <a:rPr lang="en-US" dirty="0"/>
              <a:t> </a:t>
            </a:r>
          </a:p>
          <a:p>
            <a:endParaRPr lang="en-US" dirty="0"/>
          </a:p>
        </p:txBody>
      </p:sp>
      <p:pic>
        <p:nvPicPr>
          <p:cNvPr id="5" name="Picture 4"/>
          <p:cNvPicPr>
            <a:picLocks noChangeAspect="1"/>
          </p:cNvPicPr>
          <p:nvPr/>
        </p:nvPicPr>
        <p:blipFill>
          <a:blip r:embed="rId3"/>
          <a:stretch>
            <a:fillRect/>
          </a:stretch>
        </p:blipFill>
        <p:spPr>
          <a:xfrm>
            <a:off x="1885731" y="2026645"/>
            <a:ext cx="5606774" cy="1397216"/>
          </a:xfrm>
          <a:prstGeom prst="rect">
            <a:avLst/>
          </a:prstGeom>
        </p:spPr>
      </p:pic>
      <p:sp>
        <p:nvSpPr>
          <p:cNvPr id="4" name="Slide Number Placeholder 3">
            <a:extLst>
              <a:ext uri="{FF2B5EF4-FFF2-40B4-BE49-F238E27FC236}">
                <a16:creationId xmlns:a16="http://schemas.microsoft.com/office/drawing/2014/main" id="{C04B5D02-E0AD-E155-2EFB-E7B15ED9BDCF}"/>
              </a:ext>
            </a:extLst>
          </p:cNvPr>
          <p:cNvSpPr>
            <a:spLocks noGrp="1"/>
          </p:cNvSpPr>
          <p:nvPr>
            <p:ph type="sldNum" sz="quarter" idx="12"/>
          </p:nvPr>
        </p:nvSpPr>
        <p:spPr/>
        <p:txBody>
          <a:bodyPr/>
          <a:lstStyle/>
          <a:p>
            <a:fld id="{C4C925CD-3B73-704E-9D46-B95362A7C6AC}" type="slidenum">
              <a:rPr lang="en-US" smtClean="0"/>
              <a:t>7</a:t>
            </a:fld>
            <a:endParaRPr lang="en-US"/>
          </a:p>
        </p:txBody>
      </p:sp>
    </p:spTree>
    <p:extLst>
      <p:ext uri="{BB962C8B-B14F-4D97-AF65-F5344CB8AC3E}">
        <p14:creationId xmlns:p14="http://schemas.microsoft.com/office/powerpoint/2010/main" val="29125179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p:cNvSpPr>
          <p:nvPr>
            <p:ph type="title"/>
          </p:nvPr>
        </p:nvSpPr>
        <p:spPr>
          <a:noFill/>
        </p:spPr>
        <p:txBody>
          <a:bodyPr/>
          <a:lstStyle/>
          <a:p>
            <a:r>
              <a:rPr lang="en-US" altLang="zh-CN">
                <a:latin typeface="Gill Sans MT" charset="0"/>
                <a:ea typeface="宋体" charset="0"/>
                <a:cs typeface="宋体" charset="0"/>
              </a:rPr>
              <a:t>SSL/TLS Record Protection</a:t>
            </a:r>
          </a:p>
        </p:txBody>
      </p:sp>
      <p:pic>
        <p:nvPicPr>
          <p:cNvPr id="144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314451"/>
            <a:ext cx="5543550" cy="33266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4388" name="AutoShape 4"/>
          <p:cNvSpPr>
            <a:spLocks/>
          </p:cNvSpPr>
          <p:nvPr/>
        </p:nvSpPr>
        <p:spPr bwMode="auto">
          <a:xfrm>
            <a:off x="4629150" y="3028950"/>
            <a:ext cx="342900" cy="971550"/>
          </a:xfrm>
          <a:prstGeom prst="rightBrace">
            <a:avLst>
              <a:gd name="adj1" fmla="val 23611"/>
              <a:gd name="adj2" fmla="val 50000"/>
            </a:avLst>
          </a:prstGeom>
          <a:noFill/>
          <a:ln w="28575">
            <a:solidFill>
              <a:schemeClr val="hlink"/>
            </a:solidFill>
            <a:round/>
            <a:headEnd type="none" w="lg" len="lg"/>
            <a:tailEnd type="none" w="lg" len="lg"/>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spcBef>
                <a:spcPct val="20000"/>
              </a:spcBef>
              <a:buClr>
                <a:schemeClr val="accent2"/>
              </a:buClr>
            </a:pPr>
            <a:endParaRPr lang="zh-CN" altLang="en-US">
              <a:solidFill>
                <a:schemeClr val="hlink"/>
              </a:solidFill>
              <a:latin typeface="Tahoma" charset="0"/>
              <a:ea typeface="宋体" charset="0"/>
              <a:cs typeface="宋体" charset="0"/>
            </a:endParaRPr>
          </a:p>
        </p:txBody>
      </p:sp>
      <p:sp>
        <p:nvSpPr>
          <p:cNvPr id="144389" name="Text Box 5"/>
          <p:cNvSpPr txBox="1">
            <a:spLocks noChangeArrowheads="1"/>
          </p:cNvSpPr>
          <p:nvPr/>
        </p:nvSpPr>
        <p:spPr bwMode="auto">
          <a:xfrm>
            <a:off x="4956573" y="3290888"/>
            <a:ext cx="3058017"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eaLnBrk="0" hangingPunct="0">
              <a:defRPr sz="2400">
                <a:solidFill>
                  <a:schemeClr val="tx1"/>
                </a:solidFill>
                <a:latin typeface="Times New Roman" charset="0"/>
                <a:ea typeface="ＭＳ Ｐゴシック" charset="0"/>
                <a:cs typeface="Arial" charset="0"/>
              </a:defRPr>
            </a:lvl1pPr>
            <a:lvl2pPr marL="37931725" indent="-37474525" eaLnBrk="0" hangingPunct="0">
              <a:defRPr sz="2400">
                <a:solidFill>
                  <a:schemeClr val="tx1"/>
                </a:solidFill>
                <a:latin typeface="Times New Roman" charset="0"/>
                <a:ea typeface="Arial" charset="0"/>
                <a:cs typeface="Arial" charset="0"/>
              </a:defRPr>
            </a:lvl2pPr>
            <a:lvl3pPr eaLnBrk="0" hangingPunct="0">
              <a:defRPr sz="2400">
                <a:solidFill>
                  <a:schemeClr val="tx1"/>
                </a:solidFill>
                <a:latin typeface="Times New Roman" charset="0"/>
                <a:ea typeface="Arial" charset="0"/>
                <a:cs typeface="Arial" charset="0"/>
              </a:defRPr>
            </a:lvl3pPr>
            <a:lvl4pPr eaLnBrk="0" hangingPunct="0">
              <a:defRPr sz="2400">
                <a:solidFill>
                  <a:schemeClr val="tx1"/>
                </a:solidFill>
                <a:latin typeface="Times New Roman" charset="0"/>
                <a:ea typeface="Arial" charset="0"/>
                <a:cs typeface="Arial" charset="0"/>
              </a:defRPr>
            </a:lvl4pPr>
            <a:lvl5pPr eaLnBrk="0" hangingPunct="0">
              <a:defRPr sz="2400">
                <a:solidFill>
                  <a:schemeClr val="tx1"/>
                </a:solidFill>
                <a:latin typeface="Times New Roman" charset="0"/>
                <a:ea typeface="Arial" charset="0"/>
                <a:cs typeface="Arial" charset="0"/>
              </a:defRPr>
            </a:lvl5pPr>
            <a:lvl6pPr marL="457200" eaLnBrk="0" fontAlgn="base" hangingPunct="0">
              <a:spcBef>
                <a:spcPct val="0"/>
              </a:spcBef>
              <a:spcAft>
                <a:spcPct val="0"/>
              </a:spcAft>
              <a:defRPr sz="2400">
                <a:solidFill>
                  <a:schemeClr val="tx1"/>
                </a:solidFill>
                <a:latin typeface="Times New Roman" charset="0"/>
                <a:ea typeface="Arial" charset="0"/>
                <a:cs typeface="Arial" charset="0"/>
              </a:defRPr>
            </a:lvl6pPr>
            <a:lvl7pPr marL="914400" eaLnBrk="0" fontAlgn="base" hangingPunct="0">
              <a:spcBef>
                <a:spcPct val="0"/>
              </a:spcBef>
              <a:spcAft>
                <a:spcPct val="0"/>
              </a:spcAft>
              <a:defRPr sz="2400">
                <a:solidFill>
                  <a:schemeClr val="tx1"/>
                </a:solidFill>
                <a:latin typeface="Times New Roman" charset="0"/>
                <a:ea typeface="Arial" charset="0"/>
                <a:cs typeface="Arial" charset="0"/>
              </a:defRPr>
            </a:lvl7pPr>
            <a:lvl8pPr marL="1371600" eaLnBrk="0" fontAlgn="base" hangingPunct="0">
              <a:spcBef>
                <a:spcPct val="0"/>
              </a:spcBef>
              <a:spcAft>
                <a:spcPct val="0"/>
              </a:spcAft>
              <a:defRPr sz="2400">
                <a:solidFill>
                  <a:schemeClr val="tx1"/>
                </a:solidFill>
                <a:latin typeface="Times New Roman" charset="0"/>
                <a:ea typeface="Arial" charset="0"/>
                <a:cs typeface="Arial" charset="0"/>
              </a:defRPr>
            </a:lvl8pPr>
            <a:lvl9pPr marL="1828800" eaLnBrk="0" fontAlgn="base" hangingPunct="0">
              <a:spcBef>
                <a:spcPct val="0"/>
              </a:spcBef>
              <a:spcAft>
                <a:spcPct val="0"/>
              </a:spcAft>
              <a:defRPr sz="2400">
                <a:solidFill>
                  <a:schemeClr val="tx1"/>
                </a:solidFill>
                <a:latin typeface="Times New Roman" charset="0"/>
                <a:ea typeface="Arial" charset="0"/>
                <a:cs typeface="Arial" charset="0"/>
              </a:defRPr>
            </a:lvl9pPr>
          </a:lstStyle>
          <a:p>
            <a:pPr>
              <a:lnSpc>
                <a:spcPct val="80000"/>
              </a:lnSpc>
              <a:spcBef>
                <a:spcPct val="20000"/>
              </a:spcBef>
              <a:buClr>
                <a:schemeClr val="accent2"/>
              </a:buClr>
            </a:pPr>
            <a:r>
              <a:rPr lang="en-US" altLang="zh-CN" sz="1500">
                <a:solidFill>
                  <a:schemeClr val="hlink"/>
                </a:solidFill>
                <a:latin typeface="Tahoma" charset="0"/>
                <a:ea typeface="宋体" charset="0"/>
                <a:cs typeface="宋体" charset="0"/>
              </a:rPr>
              <a:t>Use symmetric keys</a:t>
            </a:r>
          </a:p>
          <a:p>
            <a:pPr>
              <a:lnSpc>
                <a:spcPct val="80000"/>
              </a:lnSpc>
              <a:spcBef>
                <a:spcPct val="20000"/>
              </a:spcBef>
              <a:buClr>
                <a:schemeClr val="accent2"/>
              </a:buClr>
            </a:pPr>
            <a:r>
              <a:rPr lang="en-US" altLang="zh-CN" sz="1500">
                <a:solidFill>
                  <a:schemeClr val="hlink"/>
                </a:solidFill>
                <a:latin typeface="Tahoma" charset="0"/>
                <a:ea typeface="宋体" charset="0"/>
                <a:cs typeface="宋体" charset="0"/>
              </a:rPr>
              <a:t>established in handshake protocol</a:t>
            </a:r>
          </a:p>
        </p:txBody>
      </p:sp>
      <p:sp>
        <p:nvSpPr>
          <p:cNvPr id="2" name="Slide Number Placeholder 1">
            <a:extLst>
              <a:ext uri="{FF2B5EF4-FFF2-40B4-BE49-F238E27FC236}">
                <a16:creationId xmlns:a16="http://schemas.microsoft.com/office/drawing/2014/main" id="{AEF9B493-8EA2-CF3C-5868-0B5E5793A50C}"/>
              </a:ext>
            </a:extLst>
          </p:cNvPr>
          <p:cNvSpPr>
            <a:spLocks noGrp="1"/>
          </p:cNvSpPr>
          <p:nvPr>
            <p:ph type="sldNum" sz="quarter" idx="12"/>
          </p:nvPr>
        </p:nvSpPr>
        <p:spPr/>
        <p:txBody>
          <a:bodyPr/>
          <a:lstStyle/>
          <a:p>
            <a:fld id="{C4C925CD-3B73-704E-9D46-B95362A7C6AC}" type="slidenum">
              <a:rPr lang="en-US" smtClean="0"/>
              <a:t>70</a:t>
            </a:fld>
            <a:endParaRPr lang="en-US"/>
          </a:p>
        </p:txBody>
      </p:sp>
    </p:spTree>
    <p:extLst>
      <p:ext uri="{BB962C8B-B14F-4D97-AF65-F5344CB8AC3E}">
        <p14:creationId xmlns:p14="http://schemas.microsoft.com/office/powerpoint/2010/main" val="2607118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p:nvPr>
        </p:nvSpPr>
        <p:spPr/>
        <p:txBody>
          <a:bodyPr>
            <a:normAutofit fontScale="90000"/>
          </a:bodyPr>
          <a:lstStyle/>
          <a:p>
            <a:pPr>
              <a:defRPr/>
            </a:pPr>
            <a:r>
              <a:rPr lang="en-GB" dirty="0"/>
              <a:t>SSL Handshake Protocol: </a:t>
            </a:r>
            <a:br>
              <a:rPr lang="en-GB" dirty="0"/>
            </a:br>
            <a:r>
              <a:rPr lang="en-GB" dirty="0"/>
              <a:t>Additional Features</a:t>
            </a:r>
          </a:p>
        </p:txBody>
      </p:sp>
      <p:sp>
        <p:nvSpPr>
          <p:cNvPr id="146435" name="Rectangle 3"/>
          <p:cNvSpPr>
            <a:spLocks noGrp="1"/>
          </p:cNvSpPr>
          <p:nvPr>
            <p:ph idx="1"/>
          </p:nvPr>
        </p:nvSpPr>
        <p:spPr>
          <a:xfrm>
            <a:off x="1485900" y="1279525"/>
            <a:ext cx="6172200" cy="3394472"/>
          </a:xfrm>
        </p:spPr>
        <p:txBody>
          <a:bodyPr>
            <a:normAutofit lnSpcReduction="10000"/>
          </a:bodyPr>
          <a:lstStyle/>
          <a:p>
            <a:r>
              <a:rPr lang="en-GB" sz="2100" dirty="0">
                <a:latin typeface="Gill Sans MT" charset="0"/>
                <a:ea typeface="ＭＳ Ｐゴシック" charset="0"/>
                <a:cs typeface="ＭＳ Ｐゴシック" charset="0"/>
              </a:rPr>
              <a:t>SSL Handshake Protocol supports </a:t>
            </a:r>
            <a:r>
              <a:rPr lang="en-GB" sz="2100" i="1" dirty="0">
                <a:latin typeface="Gill Sans MT" charset="0"/>
                <a:ea typeface="ＭＳ Ｐゴシック" charset="0"/>
                <a:cs typeface="ＭＳ Ｐゴシック" charset="0"/>
              </a:rPr>
              <a:t>session resumption</a:t>
            </a:r>
            <a:r>
              <a:rPr lang="en-GB" sz="2100" dirty="0">
                <a:latin typeface="Gill Sans MT" charset="0"/>
                <a:ea typeface="ＭＳ Ｐゴシック" charset="0"/>
                <a:cs typeface="ＭＳ Ｐゴシック" charset="0"/>
              </a:rPr>
              <a:t> and </a:t>
            </a:r>
            <a:r>
              <a:rPr lang="en-GB" sz="2100" i="1" dirty="0" err="1">
                <a:latin typeface="Gill Sans MT" charset="0"/>
                <a:ea typeface="ＭＳ Ｐゴシック" charset="0"/>
                <a:cs typeface="ＭＳ Ｐゴシック" charset="0"/>
              </a:rPr>
              <a:t>ciphersuite</a:t>
            </a:r>
            <a:r>
              <a:rPr lang="en-GB" sz="2100" i="1" dirty="0">
                <a:latin typeface="Gill Sans MT" charset="0"/>
                <a:ea typeface="ＭＳ Ｐゴシック" charset="0"/>
                <a:cs typeface="ＭＳ Ｐゴシック" charset="0"/>
              </a:rPr>
              <a:t> re-negotiation</a:t>
            </a:r>
            <a:r>
              <a:rPr lang="en-GB" sz="2100" dirty="0">
                <a:latin typeface="Gill Sans MT" charset="0"/>
                <a:ea typeface="ＭＳ Ｐゴシック" charset="0"/>
                <a:cs typeface="ＭＳ Ｐゴシック" charset="0"/>
              </a:rPr>
              <a:t>.</a:t>
            </a:r>
          </a:p>
          <a:p>
            <a:pPr lvl="1"/>
            <a:r>
              <a:rPr lang="en-GB" sz="1800" dirty="0">
                <a:latin typeface="Gill Sans MT" charset="0"/>
                <a:ea typeface="ＭＳ Ｐゴシック" charset="0"/>
              </a:rPr>
              <a:t>Allows authentication and shared secrets to be reused across multiple connections.</a:t>
            </a:r>
          </a:p>
          <a:p>
            <a:pPr lvl="2"/>
            <a:r>
              <a:rPr lang="en-GB" sz="1500" dirty="0" err="1">
                <a:latin typeface="Gill Sans MT" charset="0"/>
                <a:ea typeface="ＭＳ Ｐゴシック" charset="0"/>
              </a:rPr>
              <a:t>Eg</a:t>
            </a:r>
            <a:r>
              <a:rPr lang="en-GB" sz="1500" dirty="0">
                <a:latin typeface="Gill Sans MT" charset="0"/>
                <a:ea typeface="ＭＳ Ｐゴシック" charset="0"/>
              </a:rPr>
              <a:t>, next webpage from same website.</a:t>
            </a:r>
          </a:p>
          <a:p>
            <a:pPr lvl="1"/>
            <a:r>
              <a:rPr lang="en-GB" sz="1800" dirty="0">
                <a:latin typeface="Gill Sans MT" charset="0"/>
                <a:ea typeface="ＭＳ Ｐゴシック" charset="0"/>
              </a:rPr>
              <a:t>Allows re-keying of current connection using fresh </a:t>
            </a:r>
            <a:r>
              <a:rPr lang="en-GB" sz="1800" dirty="0" err="1">
                <a:latin typeface="Gill Sans MT" charset="0"/>
                <a:ea typeface="ＭＳ Ｐゴシック" charset="0"/>
              </a:rPr>
              <a:t>nonces</a:t>
            </a:r>
            <a:r>
              <a:rPr lang="en-GB" sz="1800" dirty="0">
                <a:latin typeface="Gill Sans MT" charset="0"/>
                <a:ea typeface="ＭＳ Ｐゴシック" charset="0"/>
              </a:rPr>
              <a:t>.</a:t>
            </a:r>
          </a:p>
          <a:p>
            <a:pPr lvl="1"/>
            <a:r>
              <a:rPr lang="en-GB" sz="1800" dirty="0">
                <a:latin typeface="Gill Sans MT" charset="0"/>
                <a:ea typeface="ＭＳ Ｐゴシック" charset="0"/>
              </a:rPr>
              <a:t>Allows change of </a:t>
            </a:r>
            <a:r>
              <a:rPr lang="en-GB" sz="1800" dirty="0" err="1">
                <a:latin typeface="Gill Sans MT" charset="0"/>
                <a:ea typeface="ＭＳ Ｐゴシック" charset="0"/>
              </a:rPr>
              <a:t>ciphersuite</a:t>
            </a:r>
            <a:r>
              <a:rPr lang="en-GB" sz="1800" dirty="0">
                <a:latin typeface="Gill Sans MT" charset="0"/>
                <a:ea typeface="ＭＳ Ｐゴシック" charset="0"/>
              </a:rPr>
              <a:t> during session.</a:t>
            </a:r>
          </a:p>
          <a:p>
            <a:pPr lvl="1"/>
            <a:r>
              <a:rPr lang="en-GB" sz="1800" dirty="0" err="1">
                <a:latin typeface="Courier New" charset="0"/>
                <a:ea typeface="ＭＳ Ｐゴシック" charset="0"/>
              </a:rPr>
              <a:t>ClientHello</a:t>
            </a:r>
            <a:r>
              <a:rPr lang="en-GB" sz="1800" dirty="0">
                <a:latin typeface="Courier New" charset="0"/>
                <a:ea typeface="ＭＳ Ｐゴシック" charset="0"/>
              </a:rPr>
              <a:t> </a:t>
            </a:r>
            <a:r>
              <a:rPr lang="en-GB" sz="1800" dirty="0">
                <a:latin typeface="Gill Sans MT" charset="0"/>
                <a:ea typeface="ＭＳ Ｐゴシック" charset="0"/>
              </a:rPr>
              <a:t>quotes old </a:t>
            </a:r>
            <a:r>
              <a:rPr lang="en-GB" sz="1800" dirty="0" err="1">
                <a:latin typeface="Courier New" charset="0"/>
                <a:ea typeface="ＭＳ Ｐゴシック" charset="0"/>
              </a:rPr>
              <a:t>SessionID</a:t>
            </a:r>
            <a:r>
              <a:rPr lang="en-GB" sz="1800" dirty="0">
                <a:latin typeface="Gill Sans MT" charset="0"/>
                <a:ea typeface="ＭＳ Ｐゴシック" charset="0"/>
              </a:rPr>
              <a:t>.</a:t>
            </a:r>
            <a:endParaRPr lang="en-GB" sz="1800" dirty="0">
              <a:latin typeface="Courier New" charset="0"/>
              <a:ea typeface="ＭＳ Ｐゴシック" charset="0"/>
            </a:endParaRPr>
          </a:p>
          <a:p>
            <a:pPr lvl="1"/>
            <a:r>
              <a:rPr lang="en-GB" sz="1800" dirty="0">
                <a:latin typeface="Gill Sans MT" charset="0"/>
                <a:ea typeface="ＭＳ Ｐゴシック" charset="0"/>
              </a:rPr>
              <a:t>Both sides contribute new </a:t>
            </a:r>
            <a:r>
              <a:rPr lang="en-GB" sz="1800" dirty="0" err="1">
                <a:latin typeface="Gill Sans MT" charset="0"/>
                <a:ea typeface="ＭＳ Ｐゴシック" charset="0"/>
              </a:rPr>
              <a:t>nonces</a:t>
            </a:r>
            <a:r>
              <a:rPr lang="en-GB" sz="1800" dirty="0">
                <a:latin typeface="Gill Sans MT" charset="0"/>
                <a:ea typeface="ＭＳ Ｐゴシック" charset="0"/>
              </a:rPr>
              <a:t>, update </a:t>
            </a:r>
            <a:r>
              <a:rPr lang="en-GB" sz="1800" dirty="0" err="1">
                <a:latin typeface="Courier New" charset="0"/>
                <a:ea typeface="ＭＳ Ｐゴシック" charset="0"/>
              </a:rPr>
              <a:t>secret</a:t>
            </a:r>
            <a:r>
              <a:rPr lang="en-GB" sz="1800" baseline="-25000" dirty="0" err="1">
                <a:latin typeface="Courier New" charset="0"/>
                <a:ea typeface="ＭＳ Ｐゴシック" charset="0"/>
              </a:rPr>
              <a:t>c</a:t>
            </a:r>
            <a:r>
              <a:rPr lang="en-GB" sz="1800" baseline="-25000" dirty="0">
                <a:latin typeface="Courier New" charset="0"/>
                <a:ea typeface="ＭＳ Ｐゴシック" charset="0"/>
              </a:rPr>
              <a:t>.</a:t>
            </a:r>
            <a:endParaRPr lang="en-GB" sz="1800" dirty="0">
              <a:latin typeface="Courier New" charset="0"/>
              <a:ea typeface="ＭＳ Ｐゴシック" charset="0"/>
            </a:endParaRPr>
          </a:p>
          <a:p>
            <a:pPr lvl="1"/>
            <a:r>
              <a:rPr lang="en-GB" sz="1800" dirty="0">
                <a:latin typeface="Gill Sans MT" charset="0"/>
                <a:ea typeface="ＭＳ Ｐゴシック" charset="0"/>
              </a:rPr>
              <a:t>All protected by existing Record Protocol.</a:t>
            </a:r>
          </a:p>
        </p:txBody>
      </p:sp>
      <p:sp>
        <p:nvSpPr>
          <p:cNvPr id="2" name="Slide Number Placeholder 1">
            <a:extLst>
              <a:ext uri="{FF2B5EF4-FFF2-40B4-BE49-F238E27FC236}">
                <a16:creationId xmlns:a16="http://schemas.microsoft.com/office/drawing/2014/main" id="{421F3928-AC10-6B87-D906-E789E68EB7B8}"/>
              </a:ext>
            </a:extLst>
          </p:cNvPr>
          <p:cNvSpPr>
            <a:spLocks noGrp="1"/>
          </p:cNvSpPr>
          <p:nvPr>
            <p:ph type="sldNum" sz="quarter" idx="12"/>
          </p:nvPr>
        </p:nvSpPr>
        <p:spPr/>
        <p:txBody>
          <a:bodyPr/>
          <a:lstStyle/>
          <a:p>
            <a:fld id="{C4C925CD-3B73-704E-9D46-B95362A7C6AC}" type="slidenum">
              <a:rPr lang="en-US" smtClean="0"/>
              <a:t>71</a:t>
            </a:fld>
            <a:endParaRPr lang="en-US"/>
          </a:p>
        </p:txBody>
      </p:sp>
    </p:spTree>
    <p:extLst>
      <p:ext uri="{BB962C8B-B14F-4D97-AF65-F5344CB8AC3E}">
        <p14:creationId xmlns:p14="http://schemas.microsoft.com/office/powerpoint/2010/main" val="29951105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p:cNvSpPr>
          <p:nvPr>
            <p:ph type="title"/>
          </p:nvPr>
        </p:nvSpPr>
        <p:spPr>
          <a:xfrm>
            <a:off x="2000250" y="285750"/>
            <a:ext cx="5624513" cy="857250"/>
          </a:xfrm>
          <a:noFill/>
        </p:spPr>
        <p:txBody>
          <a:bodyPr/>
          <a:lstStyle/>
          <a:p>
            <a:r>
              <a:rPr lang="en-GB" dirty="0">
                <a:latin typeface="Gill Sans MT" charset="0"/>
                <a:ea typeface="ＭＳ Ｐゴシック" charset="0"/>
                <a:cs typeface="ＭＳ Ｐゴシック" charset="0"/>
              </a:rPr>
              <a:t>Session</a:t>
            </a:r>
            <a:r>
              <a:rPr lang="en-GB" sz="2925" i="1" dirty="0">
                <a:latin typeface="Gill Sans MT" charset="0"/>
                <a:ea typeface="ＭＳ Ｐゴシック" charset="0"/>
                <a:cs typeface="ＭＳ Ｐゴシック" charset="0"/>
              </a:rPr>
              <a:t> </a:t>
            </a:r>
            <a:r>
              <a:rPr lang="en-GB" dirty="0">
                <a:latin typeface="Gill Sans MT" charset="0"/>
                <a:ea typeface="ＭＳ Ｐゴシック" charset="0"/>
                <a:cs typeface="ＭＳ Ｐゴシック" charset="0"/>
              </a:rPr>
              <a:t>Resumption</a:t>
            </a:r>
            <a:endParaRPr lang="en-US" altLang="zh-CN" dirty="0">
              <a:latin typeface="Gill Sans MT" charset="0"/>
              <a:ea typeface="宋体" charset="0"/>
              <a:cs typeface="宋体" charset="0"/>
            </a:endParaRPr>
          </a:p>
        </p:txBody>
      </p:sp>
      <p:sp>
        <p:nvSpPr>
          <p:cNvPr id="148483" name="Rectangle 3"/>
          <p:cNvSpPr>
            <a:spLocks noGrp="1"/>
          </p:cNvSpPr>
          <p:nvPr>
            <p:ph type="body" idx="1"/>
          </p:nvPr>
        </p:nvSpPr>
        <p:spPr>
          <a:xfrm>
            <a:off x="1800958" y="1360618"/>
            <a:ext cx="5624513" cy="752041"/>
          </a:xfrm>
        </p:spPr>
        <p:txBody>
          <a:bodyPr>
            <a:normAutofit lnSpcReduction="10000"/>
          </a:bodyPr>
          <a:lstStyle/>
          <a:p>
            <a:r>
              <a:rPr lang="en-US" altLang="zh-CN" dirty="0">
                <a:latin typeface="Gill Sans MT" charset="0"/>
                <a:ea typeface="宋体" charset="0"/>
                <a:cs typeface="宋体" charset="0"/>
              </a:rPr>
              <a:t>Avoid public key operation if both sides remember session ID</a:t>
            </a:r>
          </a:p>
        </p:txBody>
      </p:sp>
      <p:pic>
        <p:nvPicPr>
          <p:cNvPr id="148484"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148506"/>
            <a:ext cx="5143500" cy="2458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887AD8E-1C57-CCF6-CBBC-7B50F4244031}"/>
              </a:ext>
            </a:extLst>
          </p:cNvPr>
          <p:cNvSpPr>
            <a:spLocks noGrp="1"/>
          </p:cNvSpPr>
          <p:nvPr>
            <p:ph type="sldNum" sz="quarter" idx="12"/>
          </p:nvPr>
        </p:nvSpPr>
        <p:spPr/>
        <p:txBody>
          <a:bodyPr/>
          <a:lstStyle/>
          <a:p>
            <a:fld id="{C4C925CD-3B73-704E-9D46-B95362A7C6AC}" type="slidenum">
              <a:rPr lang="en-US" smtClean="0"/>
              <a:t>72</a:t>
            </a:fld>
            <a:endParaRPr lang="en-US"/>
          </a:p>
        </p:txBody>
      </p:sp>
    </p:spTree>
    <p:extLst>
      <p:ext uri="{BB962C8B-B14F-4D97-AF65-F5344CB8AC3E}">
        <p14:creationId xmlns:p14="http://schemas.microsoft.com/office/powerpoint/2010/main" val="24397517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p:cNvSpPr>
          <p:nvPr>
            <p:ph type="title"/>
          </p:nvPr>
        </p:nvSpPr>
        <p:spPr>
          <a:noFill/>
        </p:spPr>
        <p:txBody>
          <a:bodyPr/>
          <a:lstStyle/>
          <a:p>
            <a:r>
              <a:rPr lang="en-GB">
                <a:latin typeface="Gill Sans MT" charset="0"/>
                <a:ea typeface="ＭＳ Ｐゴシック" charset="0"/>
                <a:cs typeface="ＭＳ Ｐゴシック" charset="0"/>
              </a:rPr>
              <a:t>Some SSL/TLS Security Flaws	</a:t>
            </a:r>
            <a:endParaRPr lang="en-US" altLang="zh-CN">
              <a:latin typeface="Gill Sans MT" charset="0"/>
              <a:ea typeface="宋体" charset="0"/>
              <a:cs typeface="宋体" charset="0"/>
            </a:endParaRPr>
          </a:p>
        </p:txBody>
      </p:sp>
      <p:sp>
        <p:nvSpPr>
          <p:cNvPr id="158723" name="Rectangle 3"/>
          <p:cNvSpPr>
            <a:spLocks noGrp="1"/>
          </p:cNvSpPr>
          <p:nvPr>
            <p:ph idx="1"/>
          </p:nvPr>
        </p:nvSpPr>
        <p:spPr>
          <a:xfrm>
            <a:off x="1241670" y="1078036"/>
            <a:ext cx="6515100" cy="3709034"/>
          </a:xfrm>
        </p:spPr>
        <p:txBody>
          <a:bodyPr>
            <a:noAutofit/>
          </a:bodyPr>
          <a:lstStyle/>
          <a:p>
            <a:pPr>
              <a:lnSpc>
                <a:spcPct val="90000"/>
              </a:lnSpc>
            </a:pPr>
            <a:r>
              <a:rPr lang="en-GB" sz="2100" dirty="0">
                <a:latin typeface="Gill Sans MT" charset="0"/>
                <a:ea typeface="ＭＳ Ｐゴシック" charset="0"/>
                <a:cs typeface="ＭＳ Ｐゴシック" charset="0"/>
              </a:rPr>
              <a:t>(Historical) flaws in random number generation for SSL</a:t>
            </a:r>
          </a:p>
          <a:p>
            <a:pPr lvl="1">
              <a:lnSpc>
                <a:spcPct val="90000"/>
              </a:lnSpc>
            </a:pPr>
            <a:r>
              <a:rPr lang="en-GB" sz="1800" dirty="0">
                <a:latin typeface="Gill Sans MT" charset="0"/>
                <a:ea typeface="ＭＳ Ｐゴシック" charset="0"/>
              </a:rPr>
              <a:t>Low quality RNG leads to predictable session keys.</a:t>
            </a:r>
          </a:p>
          <a:p>
            <a:pPr lvl="2">
              <a:lnSpc>
                <a:spcPct val="90000"/>
              </a:lnSpc>
            </a:pPr>
            <a:r>
              <a:rPr lang="en-GB" sz="1500" dirty="0">
                <a:latin typeface="Gill Sans MT" charset="0"/>
                <a:ea typeface="ＭＳ Ｐゴシック" charset="0"/>
              </a:rPr>
              <a:t>Goldberg and Wagner, </a:t>
            </a:r>
            <a:r>
              <a:rPr lang="en-GB" sz="1500" dirty="0" err="1">
                <a:latin typeface="Gill Sans MT" charset="0"/>
                <a:ea typeface="ＭＳ Ｐゴシック" charset="0"/>
              </a:rPr>
              <a:t>Dr.</a:t>
            </a:r>
            <a:r>
              <a:rPr lang="en-GB" sz="1500" dirty="0">
                <a:latin typeface="Gill Sans MT" charset="0"/>
                <a:ea typeface="ＭＳ Ｐゴシック" charset="0"/>
              </a:rPr>
              <a:t> Dobb’s Journal, Jan. 1996.</a:t>
            </a:r>
          </a:p>
          <a:p>
            <a:pPr>
              <a:lnSpc>
                <a:spcPct val="90000"/>
              </a:lnSpc>
            </a:pPr>
            <a:r>
              <a:rPr lang="en-GB" sz="2100" dirty="0">
                <a:latin typeface="Gill Sans MT" charset="0"/>
                <a:ea typeface="ＭＳ Ｐゴシック" charset="0"/>
                <a:cs typeface="ＭＳ Ｐゴシック" charset="0"/>
              </a:rPr>
              <a:t>Flaws in error reporting</a:t>
            </a:r>
          </a:p>
          <a:p>
            <a:pPr lvl="1">
              <a:lnSpc>
                <a:spcPct val="90000"/>
              </a:lnSpc>
            </a:pPr>
            <a:r>
              <a:rPr lang="en-GB" sz="1800" dirty="0">
                <a:latin typeface="Gill Sans MT" charset="0"/>
                <a:ea typeface="ＭＳ Ｐゴシック" charset="0"/>
              </a:rPr>
              <a:t>(differing response times by server in event of padding failure and MAC failure) + (analysis of padding method for CBC-mode) = recovery of SSL plaintext.</a:t>
            </a:r>
          </a:p>
          <a:p>
            <a:pPr lvl="2">
              <a:lnSpc>
                <a:spcPct val="90000"/>
              </a:lnSpc>
            </a:pPr>
            <a:r>
              <a:rPr lang="en-GB" sz="1500" dirty="0" err="1">
                <a:latin typeface="Gill Sans MT" charset="0"/>
                <a:ea typeface="ＭＳ Ｐゴシック" charset="0"/>
              </a:rPr>
              <a:t>Canvel</a:t>
            </a:r>
            <a:r>
              <a:rPr lang="en-GB" sz="1500" dirty="0">
                <a:latin typeface="Gill Sans MT" charset="0"/>
                <a:ea typeface="ＭＳ Ｐゴシック" charset="0"/>
              </a:rPr>
              <a:t>, </a:t>
            </a:r>
            <a:r>
              <a:rPr lang="en-GB" sz="1500" dirty="0" err="1">
                <a:latin typeface="Gill Sans MT" charset="0"/>
                <a:ea typeface="ＭＳ Ｐゴシック" charset="0"/>
              </a:rPr>
              <a:t>Hiltgen</a:t>
            </a:r>
            <a:r>
              <a:rPr lang="en-GB" sz="1500" dirty="0">
                <a:latin typeface="Gill Sans MT" charset="0"/>
                <a:ea typeface="ＭＳ Ｐゴシック" charset="0"/>
              </a:rPr>
              <a:t>, </a:t>
            </a:r>
            <a:r>
              <a:rPr lang="en-GB" sz="1500" dirty="0" err="1">
                <a:latin typeface="Gill Sans MT" charset="0"/>
                <a:ea typeface="ＭＳ Ｐゴシック" charset="0"/>
              </a:rPr>
              <a:t>Vaudenay</a:t>
            </a:r>
            <a:r>
              <a:rPr lang="en-GB" sz="1500" dirty="0">
                <a:latin typeface="Gill Sans MT" charset="0"/>
                <a:ea typeface="ＭＳ Ｐゴシック" charset="0"/>
              </a:rPr>
              <a:t> and </a:t>
            </a:r>
            <a:r>
              <a:rPr lang="en-GB" sz="1500" dirty="0" err="1">
                <a:latin typeface="Gill Sans MT" charset="0"/>
                <a:ea typeface="ＭＳ Ｐゴシック" charset="0"/>
              </a:rPr>
              <a:t>Vuagnoux</a:t>
            </a:r>
            <a:r>
              <a:rPr lang="en-GB" sz="1500" dirty="0">
                <a:latin typeface="Gill Sans MT" charset="0"/>
                <a:ea typeface="ＭＳ Ｐゴシック" charset="0"/>
              </a:rPr>
              <a:t>, Crypto2003.</a:t>
            </a:r>
          </a:p>
          <a:p>
            <a:pPr>
              <a:lnSpc>
                <a:spcPct val="90000"/>
              </a:lnSpc>
            </a:pPr>
            <a:r>
              <a:rPr lang="en-GB" sz="2100" dirty="0">
                <a:latin typeface="Gill Sans MT" charset="0"/>
                <a:ea typeface="ＭＳ Ｐゴシック" charset="0"/>
                <a:cs typeface="ＭＳ Ｐゴシック" charset="0"/>
              </a:rPr>
              <a:t>Timing attacks</a:t>
            </a:r>
          </a:p>
          <a:p>
            <a:pPr lvl="1">
              <a:lnSpc>
                <a:spcPct val="90000"/>
              </a:lnSpc>
            </a:pPr>
            <a:r>
              <a:rPr lang="en-GB" sz="1800" dirty="0">
                <a:latin typeface="Gill Sans MT" charset="0"/>
                <a:ea typeface="ＭＳ Ｐゴシック" charset="0"/>
              </a:rPr>
              <a:t>analysis of </a:t>
            </a:r>
            <a:r>
              <a:rPr lang="en-GB" sz="1800" dirty="0" err="1">
                <a:latin typeface="Gill Sans MT" charset="0"/>
                <a:ea typeface="ＭＳ Ｐゴシック" charset="0"/>
              </a:rPr>
              <a:t>OpenSSL</a:t>
            </a:r>
            <a:r>
              <a:rPr lang="en-GB" sz="1800" dirty="0">
                <a:latin typeface="Gill Sans MT" charset="0"/>
                <a:ea typeface="ＭＳ Ｐゴシック" charset="0"/>
              </a:rPr>
              <a:t> server response times allows attacker in same LAN segment to derive server’s private key!</a:t>
            </a:r>
          </a:p>
          <a:p>
            <a:pPr lvl="2">
              <a:lnSpc>
                <a:spcPct val="90000"/>
              </a:lnSpc>
            </a:pPr>
            <a:r>
              <a:rPr lang="en-GB" sz="1500" dirty="0" err="1">
                <a:latin typeface="Gill Sans MT" charset="0"/>
                <a:ea typeface="ＭＳ Ｐゴシック" charset="0"/>
              </a:rPr>
              <a:t>Boneh</a:t>
            </a:r>
            <a:r>
              <a:rPr lang="en-GB" sz="1500" dirty="0">
                <a:latin typeface="Gill Sans MT" charset="0"/>
                <a:ea typeface="ＭＳ Ｐゴシック" charset="0"/>
              </a:rPr>
              <a:t> and </a:t>
            </a:r>
            <a:r>
              <a:rPr lang="en-GB" sz="1500" dirty="0" err="1">
                <a:latin typeface="Gill Sans MT" charset="0"/>
                <a:ea typeface="ＭＳ Ｐゴシック" charset="0"/>
              </a:rPr>
              <a:t>Brumley</a:t>
            </a:r>
            <a:r>
              <a:rPr lang="en-GB" sz="1500" dirty="0">
                <a:latin typeface="Gill Sans MT" charset="0"/>
                <a:ea typeface="ＭＳ Ｐゴシック" charset="0"/>
              </a:rPr>
              <a:t>, </a:t>
            </a:r>
            <a:r>
              <a:rPr lang="en-US" altLang="zh-CN" sz="1500" dirty="0">
                <a:latin typeface="Gill Sans MT" charset="0"/>
                <a:ea typeface="宋体" charset="0"/>
                <a:cs typeface="宋体" charset="0"/>
              </a:rPr>
              <a:t>12th </a:t>
            </a:r>
            <a:r>
              <a:rPr lang="en-US" altLang="zh-CN" sz="1500" dirty="0" err="1">
                <a:latin typeface="Gill Sans MT" charset="0"/>
                <a:ea typeface="宋体" charset="0"/>
                <a:cs typeface="宋体" charset="0"/>
              </a:rPr>
              <a:t>Usenix</a:t>
            </a:r>
            <a:r>
              <a:rPr lang="en-US" altLang="zh-CN" sz="1500" dirty="0">
                <a:latin typeface="Gill Sans MT" charset="0"/>
                <a:ea typeface="宋体" charset="0"/>
                <a:cs typeface="宋体" charset="0"/>
              </a:rPr>
              <a:t> Security Symposium</a:t>
            </a:r>
            <a:r>
              <a:rPr lang="en-GB" sz="1500" dirty="0">
                <a:latin typeface="Gill Sans MT" charset="0"/>
                <a:ea typeface="ＭＳ Ｐゴシック" charset="0"/>
              </a:rPr>
              <a:t>.</a:t>
            </a:r>
          </a:p>
        </p:txBody>
      </p:sp>
      <p:sp>
        <p:nvSpPr>
          <p:cNvPr id="2" name="Slide Number Placeholder 1">
            <a:extLst>
              <a:ext uri="{FF2B5EF4-FFF2-40B4-BE49-F238E27FC236}">
                <a16:creationId xmlns:a16="http://schemas.microsoft.com/office/drawing/2014/main" id="{8CA12755-4D80-4A12-A5EB-FBF3C58AF310}"/>
              </a:ext>
            </a:extLst>
          </p:cNvPr>
          <p:cNvSpPr>
            <a:spLocks noGrp="1"/>
          </p:cNvSpPr>
          <p:nvPr>
            <p:ph type="sldNum" sz="quarter" idx="12"/>
          </p:nvPr>
        </p:nvSpPr>
        <p:spPr/>
        <p:txBody>
          <a:bodyPr/>
          <a:lstStyle/>
          <a:p>
            <a:fld id="{C4C925CD-3B73-704E-9D46-B95362A7C6AC}" type="slidenum">
              <a:rPr lang="en-US" smtClean="0"/>
              <a:t>73</a:t>
            </a:fld>
            <a:endParaRPr lang="en-US"/>
          </a:p>
        </p:txBody>
      </p:sp>
    </p:spTree>
    <p:extLst>
      <p:ext uri="{BB962C8B-B14F-4D97-AF65-F5344CB8AC3E}">
        <p14:creationId xmlns:p14="http://schemas.microsoft.com/office/powerpoint/2010/main" val="4199350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66925" y="542925"/>
            <a:ext cx="5010150" cy="4057650"/>
          </a:xfrm>
          <a:prstGeom prst="rect">
            <a:avLst/>
          </a:prstGeom>
        </p:spPr>
      </p:pic>
      <p:sp>
        <p:nvSpPr>
          <p:cNvPr id="2" name="Slide Number Placeholder 1">
            <a:extLst>
              <a:ext uri="{FF2B5EF4-FFF2-40B4-BE49-F238E27FC236}">
                <a16:creationId xmlns:a16="http://schemas.microsoft.com/office/drawing/2014/main" id="{F7AFD6C8-C491-F378-5AA6-275CC660A3AB}"/>
              </a:ext>
            </a:extLst>
          </p:cNvPr>
          <p:cNvSpPr>
            <a:spLocks noGrp="1"/>
          </p:cNvSpPr>
          <p:nvPr>
            <p:ph type="sldNum" sz="quarter" idx="12"/>
          </p:nvPr>
        </p:nvSpPr>
        <p:spPr/>
        <p:txBody>
          <a:bodyPr/>
          <a:lstStyle/>
          <a:p>
            <a:fld id="{C4C925CD-3B73-704E-9D46-B95362A7C6AC}" type="slidenum">
              <a:rPr lang="en-US" smtClean="0"/>
              <a:t>74</a:t>
            </a:fld>
            <a:endParaRPr lang="en-US"/>
          </a:p>
        </p:txBody>
      </p:sp>
    </p:spTree>
    <p:extLst>
      <p:ext uri="{BB962C8B-B14F-4D97-AF65-F5344CB8AC3E}">
        <p14:creationId xmlns:p14="http://schemas.microsoft.com/office/powerpoint/2010/main" val="1183810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TLS Heartbeat Extension</a:t>
            </a:r>
          </a:p>
        </p:txBody>
      </p:sp>
      <p:sp>
        <p:nvSpPr>
          <p:cNvPr id="4" name="TextBox 3"/>
          <p:cNvSpPr txBox="1"/>
          <p:nvPr/>
        </p:nvSpPr>
        <p:spPr>
          <a:xfrm>
            <a:off x="2039467" y="1144970"/>
            <a:ext cx="5618633" cy="3785652"/>
          </a:xfrm>
          <a:prstGeom prst="rect">
            <a:avLst/>
          </a:prstGeom>
          <a:noFill/>
        </p:spPr>
        <p:txBody>
          <a:bodyPr wrap="square" rtlCol="0">
            <a:spAutoFit/>
          </a:bodyPr>
          <a:lstStyle/>
          <a:p>
            <a:r>
              <a:rPr lang="en-US" sz="1200" dirty="0"/>
              <a:t>   DTLS is designed to secure traffic running on top of unreliable </a:t>
            </a:r>
          </a:p>
          <a:p>
            <a:r>
              <a:rPr lang="en-US" sz="1200" dirty="0"/>
              <a:t>   transport protocols.  Usually, such protocols have no session </a:t>
            </a:r>
          </a:p>
          <a:p>
            <a:r>
              <a:rPr lang="en-US" sz="1200" dirty="0"/>
              <a:t>   management.  The only mechanism available at the DTLS layer to figure </a:t>
            </a:r>
          </a:p>
          <a:p>
            <a:r>
              <a:rPr lang="en-US" sz="1200" dirty="0"/>
              <a:t>   out if a peer is still alive is a costly renegotiation, particularly </a:t>
            </a:r>
          </a:p>
          <a:p>
            <a:r>
              <a:rPr lang="en-US" sz="1200" dirty="0"/>
              <a:t>   when the application uses unidirectional traffic.  Furthermore, DTLS </a:t>
            </a:r>
          </a:p>
          <a:p>
            <a:r>
              <a:rPr lang="en-US" sz="1200" dirty="0"/>
              <a:t>   needs to perform path MTU (PMTU) discovery but has no specific </a:t>
            </a:r>
          </a:p>
          <a:p>
            <a:r>
              <a:rPr lang="en-US" sz="1200" dirty="0"/>
              <a:t>   message type to realize it without affecting the transfer of user </a:t>
            </a:r>
          </a:p>
          <a:p>
            <a:r>
              <a:rPr lang="en-US" sz="1200" dirty="0"/>
              <a:t>   messages. </a:t>
            </a:r>
          </a:p>
          <a:p>
            <a:br>
              <a:rPr lang="en-US" sz="1200" dirty="0"/>
            </a:br>
            <a:endParaRPr lang="en-US" sz="1200" dirty="0"/>
          </a:p>
          <a:p>
            <a:r>
              <a:rPr lang="en-US" sz="1200" dirty="0"/>
              <a:t>   TLS is based on reliable protocols, but there is not necessarily a </a:t>
            </a:r>
          </a:p>
          <a:p>
            <a:r>
              <a:rPr lang="en-US" sz="1200" dirty="0"/>
              <a:t>   feature available to keep the connection alive without continuous </a:t>
            </a:r>
          </a:p>
          <a:p>
            <a:r>
              <a:rPr lang="en-US" sz="1200" dirty="0"/>
              <a:t>   data transfer. </a:t>
            </a:r>
          </a:p>
          <a:p>
            <a:br>
              <a:rPr lang="en-US" sz="1200" dirty="0"/>
            </a:br>
            <a:endParaRPr lang="en-US" sz="1200" dirty="0"/>
          </a:p>
          <a:p>
            <a:r>
              <a:rPr lang="en-US" sz="1200" dirty="0"/>
              <a:t>   The Heartbeat Extension as described in this document overcomes these </a:t>
            </a:r>
          </a:p>
          <a:p>
            <a:r>
              <a:rPr lang="en-US" sz="1200" dirty="0"/>
              <a:t>   limitations.  The user can use the new </a:t>
            </a:r>
            <a:r>
              <a:rPr lang="en-US" sz="1200" dirty="0" err="1"/>
              <a:t>HeartbeatRequest</a:t>
            </a:r>
            <a:r>
              <a:rPr lang="en-US" sz="1200" dirty="0"/>
              <a:t> message, </a:t>
            </a:r>
          </a:p>
          <a:p>
            <a:r>
              <a:rPr lang="en-US" sz="1200" dirty="0"/>
              <a:t>   which has to be answered by the peer with a </a:t>
            </a:r>
            <a:r>
              <a:rPr lang="en-US" sz="1200" dirty="0" err="1"/>
              <a:t>HeartbeartResponse</a:t>
            </a:r>
            <a:r>
              <a:rPr lang="en-US" sz="1200" dirty="0"/>
              <a:t> </a:t>
            </a:r>
          </a:p>
          <a:p>
            <a:r>
              <a:rPr lang="en-US" sz="1200" dirty="0"/>
              <a:t>   immediately. </a:t>
            </a:r>
          </a:p>
          <a:p>
            <a:endParaRPr lang="en-US" sz="1200" dirty="0"/>
          </a:p>
        </p:txBody>
      </p:sp>
      <p:sp>
        <p:nvSpPr>
          <p:cNvPr id="3" name="Slide Number Placeholder 2">
            <a:extLst>
              <a:ext uri="{FF2B5EF4-FFF2-40B4-BE49-F238E27FC236}">
                <a16:creationId xmlns:a16="http://schemas.microsoft.com/office/drawing/2014/main" id="{30ACF0F0-953D-6DA1-3C79-448BE074953B}"/>
              </a:ext>
            </a:extLst>
          </p:cNvPr>
          <p:cNvSpPr>
            <a:spLocks noGrp="1"/>
          </p:cNvSpPr>
          <p:nvPr>
            <p:ph type="sldNum" sz="quarter" idx="12"/>
          </p:nvPr>
        </p:nvSpPr>
        <p:spPr/>
        <p:txBody>
          <a:bodyPr/>
          <a:lstStyle/>
          <a:p>
            <a:fld id="{C4C925CD-3B73-704E-9D46-B95362A7C6AC}" type="slidenum">
              <a:rPr lang="en-US" smtClean="0"/>
              <a:t>75</a:t>
            </a:fld>
            <a:endParaRPr lang="en-US"/>
          </a:p>
        </p:txBody>
      </p:sp>
    </p:spTree>
    <p:extLst>
      <p:ext uri="{BB962C8B-B14F-4D97-AF65-F5344CB8AC3E}">
        <p14:creationId xmlns:p14="http://schemas.microsoft.com/office/powerpoint/2010/main" val="3952311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r>
              <a:rPr lang="en-US" sz="3000"/>
              <a:t>OpenSSL “Heartbleed” Bug</a:t>
            </a:r>
          </a:p>
        </p:txBody>
      </p:sp>
      <p:sp>
        <p:nvSpPr>
          <p:cNvPr id="3075" name="Content Placeholder 2"/>
          <p:cNvSpPr>
            <a:spLocks noGrp="1"/>
          </p:cNvSpPr>
          <p:nvPr>
            <p:ph idx="1"/>
          </p:nvPr>
        </p:nvSpPr>
        <p:spPr/>
        <p:txBody>
          <a:bodyPr>
            <a:noAutofit/>
          </a:bodyPr>
          <a:lstStyle/>
          <a:p>
            <a:r>
              <a:rPr lang="en-US" sz="1500" dirty="0">
                <a:latin typeface="+mj-lt"/>
              </a:rPr>
              <a:t>Announced April 2014.</a:t>
            </a:r>
          </a:p>
          <a:p>
            <a:r>
              <a:rPr lang="en-US" sz="1500" dirty="0">
                <a:latin typeface="+mj-lt"/>
              </a:rPr>
              <a:t>Exploits a programming mistake in the </a:t>
            </a:r>
            <a:r>
              <a:rPr lang="en-US" sz="1500" dirty="0" err="1">
                <a:latin typeface="+mj-lt"/>
              </a:rPr>
              <a:t>OpenSSL</a:t>
            </a:r>
            <a:r>
              <a:rPr lang="en-US" sz="1500" dirty="0">
                <a:latin typeface="+mj-lt"/>
              </a:rPr>
              <a:t> implementation of the TLS ``heartbeat hello’’ extension.</a:t>
            </a:r>
          </a:p>
          <a:p>
            <a:endParaRPr lang="en-US" sz="1500" dirty="0">
              <a:latin typeface="+mj-lt"/>
            </a:endParaRPr>
          </a:p>
          <a:p>
            <a:r>
              <a:rPr lang="en-US" sz="1500" dirty="0">
                <a:latin typeface="+mj-lt"/>
              </a:rPr>
              <a:t>Heartbeat protocol is used to keep a TLS connection alive without continuously transferring data.</a:t>
            </a:r>
          </a:p>
          <a:p>
            <a:endParaRPr lang="en-US" sz="1500" dirty="0">
              <a:latin typeface="+mj-lt"/>
            </a:endParaRPr>
          </a:p>
          <a:p>
            <a:r>
              <a:rPr lang="en-US" sz="1500" dirty="0">
                <a:latin typeface="+mj-lt"/>
              </a:rPr>
              <a:t>One endpoint (e.g., a Web browser) sends a </a:t>
            </a:r>
            <a:r>
              <a:rPr lang="en-US" sz="1500" dirty="0" err="1">
                <a:latin typeface="+mj-lt"/>
              </a:rPr>
              <a:t>HeartbeatRequest</a:t>
            </a:r>
            <a:r>
              <a:rPr lang="en-US" sz="1500" dirty="0">
                <a:latin typeface="+mj-lt"/>
              </a:rPr>
              <a:t> message containing a payload to the other endpoint (e.g. a Web server).  The server then sends back a </a:t>
            </a:r>
            <a:r>
              <a:rPr lang="en-US" sz="1500" dirty="0" err="1">
                <a:latin typeface="+mj-lt"/>
              </a:rPr>
              <a:t>HeartbeatReply</a:t>
            </a:r>
            <a:r>
              <a:rPr lang="en-US" sz="1500" dirty="0">
                <a:latin typeface="+mj-lt"/>
              </a:rPr>
              <a:t> message containing the same payload.</a:t>
            </a:r>
          </a:p>
          <a:p>
            <a:endParaRPr lang="en-US" sz="1500" dirty="0">
              <a:latin typeface="+mj-lt"/>
            </a:endParaRPr>
          </a:p>
          <a:p>
            <a:r>
              <a:rPr lang="en-US" sz="1500" dirty="0">
                <a:latin typeface="+mj-lt"/>
              </a:rPr>
              <a:t>“Buffer over-read” error caused by a failure to check for an invalid read-length parameter.</a:t>
            </a:r>
          </a:p>
          <a:p>
            <a:endParaRPr lang="en-US" sz="1500" dirty="0">
              <a:latin typeface="+mj-lt"/>
            </a:endParaRPr>
          </a:p>
        </p:txBody>
      </p:sp>
      <p:sp>
        <p:nvSpPr>
          <p:cNvPr id="2" name="Slide Number Placeholder 1">
            <a:extLst>
              <a:ext uri="{FF2B5EF4-FFF2-40B4-BE49-F238E27FC236}">
                <a16:creationId xmlns:a16="http://schemas.microsoft.com/office/drawing/2014/main" id="{F031A2C3-CC7A-8FD7-5246-9D47900793C4}"/>
              </a:ext>
            </a:extLst>
          </p:cNvPr>
          <p:cNvSpPr>
            <a:spLocks noGrp="1"/>
          </p:cNvSpPr>
          <p:nvPr>
            <p:ph type="sldNum" sz="quarter" idx="12"/>
          </p:nvPr>
        </p:nvSpPr>
        <p:spPr/>
        <p:txBody>
          <a:bodyPr/>
          <a:lstStyle/>
          <a:p>
            <a:fld id="{C4C925CD-3B73-704E-9D46-B95362A7C6AC}" type="slidenum">
              <a:rPr lang="en-US" smtClean="0"/>
              <a:t>76</a:t>
            </a:fld>
            <a:endParaRPr lang="en-US"/>
          </a:p>
        </p:txBody>
      </p:sp>
    </p:spTree>
    <p:extLst>
      <p:ext uri="{BB962C8B-B14F-4D97-AF65-F5344CB8AC3E}">
        <p14:creationId xmlns:p14="http://schemas.microsoft.com/office/powerpoint/2010/main" val="40543801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714500" y="0"/>
            <a:ext cx="5829300" cy="628650"/>
          </a:xfrm>
        </p:spPr>
        <p:txBody>
          <a:bodyPr>
            <a:normAutofit/>
          </a:bodyPr>
          <a:lstStyle/>
          <a:p>
            <a:r>
              <a:rPr lang="en-US"/>
              <a:t>From RFC 6520</a:t>
            </a:r>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mic Sans MS" charset="0"/>
                <a:ea typeface="ＭＳ Ｐゴシック" charset="0"/>
                <a:cs typeface="Arial" charset="0"/>
              </a:defRPr>
            </a:lvl1pPr>
            <a:lvl2pPr marL="557213" indent="-214313" eaLnBrk="0" hangingPunct="0">
              <a:defRPr sz="1800">
                <a:solidFill>
                  <a:schemeClr val="tx1"/>
                </a:solidFill>
                <a:latin typeface="Comic Sans MS" charset="0"/>
                <a:ea typeface="Arial" charset="0"/>
                <a:cs typeface="Arial" charset="0"/>
              </a:defRPr>
            </a:lvl2pPr>
            <a:lvl3pPr marL="857250" indent="-171450" eaLnBrk="0" hangingPunct="0">
              <a:defRPr sz="1800">
                <a:solidFill>
                  <a:schemeClr val="tx1"/>
                </a:solidFill>
                <a:latin typeface="Comic Sans MS" charset="0"/>
                <a:ea typeface="Arial" charset="0"/>
                <a:cs typeface="Arial" charset="0"/>
              </a:defRPr>
            </a:lvl3pPr>
            <a:lvl4pPr marL="1200150" indent="-171450" eaLnBrk="0" hangingPunct="0">
              <a:defRPr sz="1800">
                <a:solidFill>
                  <a:schemeClr val="tx1"/>
                </a:solidFill>
                <a:latin typeface="Comic Sans MS" charset="0"/>
                <a:ea typeface="Arial" charset="0"/>
                <a:cs typeface="Arial" charset="0"/>
              </a:defRPr>
            </a:lvl4pPr>
            <a:lvl5pPr marL="1543050" indent="-171450" eaLnBrk="0" hangingPunct="0">
              <a:defRPr sz="1800">
                <a:solidFill>
                  <a:schemeClr val="tx1"/>
                </a:solidFill>
                <a:latin typeface="Comic Sans MS" charset="0"/>
                <a:ea typeface="Arial" charset="0"/>
                <a:cs typeface="Arial" charset="0"/>
              </a:defRPr>
            </a:lvl5pPr>
            <a:lvl6pPr marL="1885950" indent="-171450" eaLnBrk="0" fontAlgn="base" hangingPunct="0">
              <a:spcBef>
                <a:spcPct val="0"/>
              </a:spcBef>
              <a:spcAft>
                <a:spcPct val="0"/>
              </a:spcAft>
              <a:defRPr sz="1800">
                <a:solidFill>
                  <a:schemeClr val="tx1"/>
                </a:solidFill>
                <a:latin typeface="Comic Sans MS" charset="0"/>
                <a:ea typeface="Arial" charset="0"/>
                <a:cs typeface="Arial" charset="0"/>
              </a:defRPr>
            </a:lvl6pPr>
            <a:lvl7pPr marL="2228850" indent="-171450" eaLnBrk="0" fontAlgn="base" hangingPunct="0">
              <a:spcBef>
                <a:spcPct val="0"/>
              </a:spcBef>
              <a:spcAft>
                <a:spcPct val="0"/>
              </a:spcAft>
              <a:defRPr sz="1800">
                <a:solidFill>
                  <a:schemeClr val="tx1"/>
                </a:solidFill>
                <a:latin typeface="Comic Sans MS" charset="0"/>
                <a:ea typeface="Arial" charset="0"/>
                <a:cs typeface="Arial" charset="0"/>
              </a:defRPr>
            </a:lvl7pPr>
            <a:lvl8pPr marL="2571750" indent="-171450" eaLnBrk="0" fontAlgn="base" hangingPunct="0">
              <a:spcBef>
                <a:spcPct val="0"/>
              </a:spcBef>
              <a:spcAft>
                <a:spcPct val="0"/>
              </a:spcAft>
              <a:defRPr sz="1800">
                <a:solidFill>
                  <a:schemeClr val="tx1"/>
                </a:solidFill>
                <a:latin typeface="Comic Sans MS" charset="0"/>
                <a:ea typeface="Arial" charset="0"/>
                <a:cs typeface="Arial" charset="0"/>
              </a:defRPr>
            </a:lvl8pPr>
            <a:lvl9pPr marL="2914650" indent="-171450" eaLnBrk="0" fontAlgn="base" hangingPunct="0">
              <a:spcBef>
                <a:spcPct val="0"/>
              </a:spcBef>
              <a:spcAft>
                <a:spcPct val="0"/>
              </a:spcAft>
              <a:defRPr sz="1800">
                <a:solidFill>
                  <a:schemeClr val="tx1"/>
                </a:solidFill>
                <a:latin typeface="Comic Sans MS" charset="0"/>
                <a:ea typeface="Arial" charset="0"/>
                <a:cs typeface="Arial" charset="0"/>
              </a:defRPr>
            </a:lvl9pPr>
          </a:lstStyle>
          <a:p>
            <a:r>
              <a:rPr lang="en-US" sz="1050">
                <a:latin typeface="Times New Roman" charset="0"/>
              </a:rPr>
              <a:t>Page </a:t>
            </a:r>
            <a:fld id="{FD90104F-4E88-FD41-B8BE-8A597C0909FD}" type="slidenum">
              <a:rPr lang="en-US" sz="1050">
                <a:latin typeface="Times New Roman" charset="0"/>
              </a:rPr>
              <a:pPr/>
              <a:t>77</a:t>
            </a:fld>
            <a:endParaRPr lang="en-US" sz="1050">
              <a:latin typeface="Times New Roman" charset="0"/>
            </a:endParaRPr>
          </a:p>
        </p:txBody>
      </p:sp>
      <p:sp>
        <p:nvSpPr>
          <p:cNvPr id="4101" name="Content Placeholder 5"/>
          <p:cNvSpPr>
            <a:spLocks noGrp="1"/>
          </p:cNvSpPr>
          <p:nvPr>
            <p:ph idx="1"/>
          </p:nvPr>
        </p:nvSpPr>
        <p:spPr>
          <a:xfrm>
            <a:off x="1714500" y="628650"/>
            <a:ext cx="5829300" cy="3886200"/>
          </a:xfrm>
        </p:spPr>
        <p:txBody>
          <a:bodyPr>
            <a:normAutofit fontScale="92500" lnSpcReduction="10000"/>
          </a:bodyPr>
          <a:lstStyle/>
          <a:p>
            <a:r>
              <a:rPr lang="en-US" sz="1350" b="1" dirty="0">
                <a:latin typeface="+mj-lt"/>
              </a:rPr>
              <a:t>Heartbeat Request and Response Messages</a:t>
            </a:r>
          </a:p>
          <a:p>
            <a:r>
              <a:rPr lang="en-US" sz="1350" dirty="0">
                <a:latin typeface="+mj-lt"/>
              </a:rPr>
              <a:t>The Heartbeat protocol messages consist of their type and an arbitrary</a:t>
            </a:r>
          </a:p>
          <a:p>
            <a:r>
              <a:rPr lang="en-US" sz="1350" dirty="0">
                <a:latin typeface="+mj-lt"/>
              </a:rPr>
              <a:t>payload and padding. </a:t>
            </a:r>
          </a:p>
          <a:p>
            <a:endParaRPr lang="en-US" sz="1350" dirty="0">
              <a:latin typeface="+mj-lt"/>
            </a:endParaRPr>
          </a:p>
          <a:p>
            <a:pPr marL="0" indent="0">
              <a:buNone/>
            </a:pPr>
            <a:r>
              <a:rPr lang="en-US" sz="1350" dirty="0" err="1">
                <a:latin typeface="+mj-lt"/>
              </a:rPr>
              <a:t>struct</a:t>
            </a:r>
            <a:r>
              <a:rPr lang="en-US" sz="1350" dirty="0">
                <a:latin typeface="+mj-lt"/>
              </a:rPr>
              <a:t> {</a:t>
            </a:r>
          </a:p>
          <a:p>
            <a:pPr marL="0" indent="0">
              <a:buNone/>
            </a:pPr>
            <a:r>
              <a:rPr lang="en-US" sz="1350" dirty="0" err="1">
                <a:latin typeface="+mj-lt"/>
              </a:rPr>
              <a:t>HeartbeatMessageType</a:t>
            </a:r>
            <a:r>
              <a:rPr lang="en-US" sz="1350" dirty="0">
                <a:latin typeface="+mj-lt"/>
              </a:rPr>
              <a:t> type;</a:t>
            </a:r>
          </a:p>
          <a:p>
            <a:pPr marL="0" indent="0">
              <a:buNone/>
            </a:pPr>
            <a:r>
              <a:rPr lang="en-US" sz="1350" dirty="0">
                <a:latin typeface="+mj-lt"/>
              </a:rPr>
              <a:t>uint16 </a:t>
            </a:r>
            <a:r>
              <a:rPr lang="en-US" sz="1350" dirty="0" err="1">
                <a:latin typeface="+mj-lt"/>
              </a:rPr>
              <a:t>payload_length</a:t>
            </a:r>
            <a:r>
              <a:rPr lang="en-US" sz="1350" dirty="0">
                <a:latin typeface="+mj-lt"/>
              </a:rPr>
              <a:t>;</a:t>
            </a:r>
          </a:p>
          <a:p>
            <a:pPr marL="0" indent="0">
              <a:buNone/>
            </a:pPr>
            <a:r>
              <a:rPr lang="en-US" sz="1350" dirty="0">
                <a:latin typeface="+mj-lt"/>
              </a:rPr>
              <a:t>opaque payload[</a:t>
            </a:r>
            <a:r>
              <a:rPr lang="en-US" sz="1350" dirty="0" err="1">
                <a:latin typeface="+mj-lt"/>
              </a:rPr>
              <a:t>HeartbeatMessage.payload_length</a:t>
            </a:r>
            <a:r>
              <a:rPr lang="en-US" sz="1350" dirty="0">
                <a:latin typeface="+mj-lt"/>
              </a:rPr>
              <a:t>];</a:t>
            </a:r>
          </a:p>
          <a:p>
            <a:pPr marL="0" indent="0">
              <a:buNone/>
            </a:pPr>
            <a:r>
              <a:rPr lang="en-US" sz="1350" dirty="0">
                <a:latin typeface="+mj-lt"/>
              </a:rPr>
              <a:t>opaque padding[</a:t>
            </a:r>
            <a:r>
              <a:rPr lang="en-US" sz="1350" dirty="0" err="1">
                <a:latin typeface="+mj-lt"/>
              </a:rPr>
              <a:t>padding_length</a:t>
            </a:r>
            <a:r>
              <a:rPr lang="en-US" sz="1350" dirty="0">
                <a:latin typeface="+mj-lt"/>
              </a:rPr>
              <a:t>];</a:t>
            </a:r>
          </a:p>
          <a:p>
            <a:pPr marL="0" indent="0">
              <a:buNone/>
            </a:pPr>
            <a:r>
              <a:rPr lang="en-US" sz="1350" dirty="0">
                <a:latin typeface="+mj-lt"/>
              </a:rPr>
              <a:t>} </a:t>
            </a:r>
            <a:r>
              <a:rPr lang="en-US" sz="1350" dirty="0" err="1">
                <a:latin typeface="+mj-lt"/>
              </a:rPr>
              <a:t>HeartbeatMessage</a:t>
            </a:r>
            <a:r>
              <a:rPr lang="en-US" sz="1350" dirty="0">
                <a:latin typeface="+mj-lt"/>
              </a:rPr>
              <a:t>; </a:t>
            </a:r>
          </a:p>
          <a:p>
            <a:endParaRPr lang="en-US" sz="1350" dirty="0">
              <a:latin typeface="+mj-lt"/>
            </a:endParaRPr>
          </a:p>
          <a:p>
            <a:pPr marL="0" indent="0">
              <a:buNone/>
            </a:pPr>
            <a:r>
              <a:rPr lang="en-US" sz="1350" dirty="0">
                <a:latin typeface="+mj-lt"/>
              </a:rPr>
              <a:t>The total length of a </a:t>
            </a:r>
            <a:r>
              <a:rPr lang="en-US" sz="1350" dirty="0" err="1">
                <a:latin typeface="+mj-lt"/>
              </a:rPr>
              <a:t>HeartbeatMessage</a:t>
            </a:r>
            <a:r>
              <a:rPr lang="en-US" sz="1350" dirty="0">
                <a:latin typeface="+mj-lt"/>
              </a:rPr>
              <a:t> MUST NOT exceed 2^14 or</a:t>
            </a:r>
          </a:p>
          <a:p>
            <a:pPr marL="0" indent="0">
              <a:buNone/>
            </a:pPr>
            <a:r>
              <a:rPr lang="en-US" sz="1350" dirty="0" err="1">
                <a:latin typeface="+mj-lt"/>
              </a:rPr>
              <a:t>max_fragment_length</a:t>
            </a:r>
            <a:r>
              <a:rPr lang="en-US" sz="1350" dirty="0">
                <a:latin typeface="+mj-lt"/>
              </a:rPr>
              <a:t> when negotiated as defined in [</a:t>
            </a:r>
            <a:r>
              <a:rPr lang="en-US" sz="1350" dirty="0">
                <a:latin typeface="+mj-lt"/>
                <a:hlinkClick r:id="rId3" tooltip="&quot;Transport Layer Security (TLS) Extensions: Extension Definitions&quot;"/>
              </a:rPr>
              <a:t>RFC6066</a:t>
            </a:r>
            <a:r>
              <a:rPr lang="en-US" sz="1350" dirty="0">
                <a:latin typeface="+mj-lt"/>
              </a:rPr>
              <a:t>]. </a:t>
            </a:r>
          </a:p>
          <a:p>
            <a:endParaRPr lang="en-US" sz="1350" dirty="0">
              <a:latin typeface="+mj-lt"/>
            </a:endParaRPr>
          </a:p>
          <a:p>
            <a:r>
              <a:rPr lang="en-US" sz="1350" dirty="0">
                <a:latin typeface="+mj-lt"/>
              </a:rPr>
              <a:t>type: The message type, either </a:t>
            </a:r>
            <a:r>
              <a:rPr lang="en-US" sz="1350" dirty="0" err="1">
                <a:latin typeface="+mj-lt"/>
              </a:rPr>
              <a:t>heartbeat_request</a:t>
            </a:r>
            <a:r>
              <a:rPr lang="en-US" sz="1350" dirty="0">
                <a:latin typeface="+mj-lt"/>
              </a:rPr>
              <a:t> or </a:t>
            </a:r>
            <a:r>
              <a:rPr lang="en-US" sz="1350" dirty="0" err="1">
                <a:latin typeface="+mj-lt"/>
              </a:rPr>
              <a:t>heartbeat_response</a:t>
            </a:r>
            <a:r>
              <a:rPr lang="en-US" sz="1350" dirty="0">
                <a:latin typeface="+mj-lt"/>
              </a:rPr>
              <a:t>.</a:t>
            </a:r>
          </a:p>
          <a:p>
            <a:r>
              <a:rPr lang="en-US" sz="1350" dirty="0" err="1">
                <a:latin typeface="+mj-lt"/>
              </a:rPr>
              <a:t>payload_length</a:t>
            </a:r>
            <a:r>
              <a:rPr lang="en-US" sz="1350" dirty="0">
                <a:latin typeface="+mj-lt"/>
              </a:rPr>
              <a:t>: The length of the payload.</a:t>
            </a:r>
          </a:p>
          <a:p>
            <a:r>
              <a:rPr lang="en-US" sz="1350" dirty="0">
                <a:latin typeface="+mj-lt"/>
              </a:rPr>
              <a:t>payload: The payload consists of arbitrary content.</a:t>
            </a:r>
          </a:p>
          <a:p>
            <a:r>
              <a:rPr lang="en-US" sz="1350" dirty="0">
                <a:latin typeface="+mj-lt"/>
              </a:rPr>
              <a:t>padding: The padding is random content that MUST be ignored by the receiver.</a:t>
            </a:r>
          </a:p>
        </p:txBody>
      </p:sp>
      <p:grpSp>
        <p:nvGrpSpPr>
          <p:cNvPr id="10" name="Group 9"/>
          <p:cNvGrpSpPr>
            <a:grpSpLocks/>
          </p:cNvGrpSpPr>
          <p:nvPr/>
        </p:nvGrpSpPr>
        <p:grpSpPr bwMode="auto">
          <a:xfrm>
            <a:off x="4000500" y="1257300"/>
            <a:ext cx="3371850" cy="800100"/>
            <a:chOff x="3810000" y="1676400"/>
            <a:chExt cx="4495800" cy="1066800"/>
          </a:xfrm>
        </p:grpSpPr>
        <p:sp>
          <p:nvSpPr>
            <p:cNvPr id="4103" name="TextBox 6"/>
            <p:cNvSpPr txBox="1">
              <a:spLocks noChangeArrowheads="1"/>
            </p:cNvSpPr>
            <p:nvPr/>
          </p:nvSpPr>
          <p:spPr bwMode="auto">
            <a:xfrm>
              <a:off x="4953000" y="1676400"/>
              <a:ext cx="3352800" cy="954108"/>
            </a:xfrm>
            <a:prstGeom prst="rect">
              <a:avLst/>
            </a:prstGeom>
            <a:solidFill>
              <a:schemeClr val="tx2">
                <a:lumMod val="20000"/>
                <a:lumOff val="80000"/>
              </a:schemeClr>
            </a:solidFill>
            <a:ln w="9525">
              <a:solidFill>
                <a:srgbClr val="FF0000"/>
              </a:solidFill>
              <a:miter lim="800000"/>
              <a:headEnd/>
              <a:tailEnd/>
            </a:ln>
          </p:spPr>
          <p:txBody>
            <a:bodyPr>
              <a:spAutoFit/>
            </a:bodyPr>
            <a:lstStyle>
              <a:lvl1pPr>
                <a:defRPr sz="2400">
                  <a:solidFill>
                    <a:schemeClr val="tx1"/>
                  </a:solidFill>
                  <a:latin typeface="Comic Sans MS" charset="0"/>
                  <a:ea typeface="ＭＳ Ｐゴシック" charset="0"/>
                </a:defRPr>
              </a:lvl1pPr>
              <a:lvl2pPr>
                <a:defRPr sz="2400">
                  <a:solidFill>
                    <a:schemeClr val="tx1"/>
                  </a:solidFill>
                  <a:latin typeface="Comic Sans MS" charset="0"/>
                  <a:ea typeface="ＭＳ Ｐゴシック" charset="0"/>
                </a:defRPr>
              </a:lvl2pPr>
              <a:lvl3pPr>
                <a:defRPr sz="2400">
                  <a:solidFill>
                    <a:schemeClr val="tx1"/>
                  </a:solidFill>
                  <a:latin typeface="Comic Sans MS" charset="0"/>
                  <a:ea typeface="ＭＳ Ｐゴシック" charset="0"/>
                </a:defRPr>
              </a:lvl3pPr>
              <a:lvl4pPr>
                <a:defRPr sz="2000">
                  <a:solidFill>
                    <a:schemeClr val="tx1"/>
                  </a:solidFill>
                  <a:latin typeface="Comic Sans MS" charset="0"/>
                  <a:ea typeface="ＭＳ Ｐゴシック" charset="0"/>
                </a:defRPr>
              </a:lvl4pPr>
              <a:lvl5pPr>
                <a:defRPr sz="2000">
                  <a:solidFill>
                    <a:schemeClr val="tx1"/>
                  </a:solidFill>
                  <a:latin typeface="Comic Sans MS" charset="0"/>
                  <a:ea typeface="ＭＳ Ｐゴシック" charset="0"/>
                </a:defRPr>
              </a:lvl5pPr>
              <a:lvl6pPr>
                <a:defRPr sz="2000">
                  <a:solidFill>
                    <a:schemeClr val="tx1"/>
                  </a:solidFill>
                  <a:latin typeface="Comic Sans MS" charset="0"/>
                  <a:ea typeface="ＭＳ Ｐゴシック" charset="0"/>
                </a:defRPr>
              </a:lvl6pPr>
              <a:lvl7pPr>
                <a:defRPr sz="2000">
                  <a:solidFill>
                    <a:schemeClr val="tx1"/>
                  </a:solidFill>
                  <a:latin typeface="Comic Sans MS" charset="0"/>
                  <a:ea typeface="ＭＳ Ｐゴシック" charset="0"/>
                </a:defRPr>
              </a:lvl7pPr>
              <a:lvl8pPr>
                <a:defRPr sz="2000">
                  <a:solidFill>
                    <a:schemeClr val="tx1"/>
                  </a:solidFill>
                  <a:latin typeface="Comic Sans MS" charset="0"/>
                  <a:ea typeface="ＭＳ Ｐゴシック" charset="0"/>
                </a:defRPr>
              </a:lvl8pPr>
              <a:lvl9pPr>
                <a:defRPr sz="2000">
                  <a:solidFill>
                    <a:schemeClr val="tx1"/>
                  </a:solidFill>
                  <a:latin typeface="Comic Sans MS" charset="0"/>
                  <a:ea typeface="ＭＳ Ｐゴシック" charset="0"/>
                </a:defRPr>
              </a:lvl9pPr>
            </a:lstStyle>
            <a:p>
              <a:r>
                <a:rPr lang="en-US" sz="1350">
                  <a:latin typeface="+mj-lt"/>
                </a:rPr>
                <a:t>Problem: no check that payload_length matches the actual length of the payload</a:t>
              </a:r>
            </a:p>
          </p:txBody>
        </p:sp>
        <p:cxnSp>
          <p:nvCxnSpPr>
            <p:cNvPr id="4104" name="Straight Arrow Connector 8"/>
            <p:cNvCxnSpPr>
              <a:cxnSpLocks noChangeShapeType="1"/>
              <a:stCxn id="4103" idx="1"/>
            </p:cNvCxnSpPr>
            <p:nvPr/>
          </p:nvCxnSpPr>
          <p:spPr bwMode="auto">
            <a:xfrm flipH="1">
              <a:off x="3810000" y="2153455"/>
              <a:ext cx="1143000" cy="589745"/>
            </a:xfrm>
            <a:prstGeom prst="straightConnector1">
              <a:avLst/>
            </a:prstGeom>
            <a:noFill/>
            <a:ln w="9525">
              <a:solidFill>
                <a:srgbClr val="FF0000"/>
              </a:solidFill>
              <a:round/>
              <a:headEn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68336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Same-Origin Policy </a:t>
            </a:r>
          </a:p>
        </p:txBody>
      </p:sp>
      <p:sp>
        <p:nvSpPr>
          <p:cNvPr id="3" name="Content Placeholder 2"/>
          <p:cNvSpPr>
            <a:spLocks noGrp="1"/>
          </p:cNvSpPr>
          <p:nvPr>
            <p:ph idx="1"/>
          </p:nvPr>
        </p:nvSpPr>
        <p:spPr>
          <a:xfrm>
            <a:off x="1485900" y="1200150"/>
            <a:ext cx="6172200" cy="3567113"/>
          </a:xfrm>
        </p:spPr>
        <p:txBody>
          <a:bodyPr>
            <a:normAutofit fontScale="92500" lnSpcReduction="10000"/>
          </a:bodyPr>
          <a:lstStyle/>
          <a:p>
            <a:r>
              <a:rPr lang="en-US" dirty="0"/>
              <a:t>Browsers provide isolation for JS scripts via the </a:t>
            </a:r>
            <a:r>
              <a:rPr lang="en-US" dirty="0">
                <a:solidFill>
                  <a:srgbClr val="FF0000"/>
                </a:solidFill>
              </a:rPr>
              <a:t>Same Origin Policy </a:t>
            </a:r>
            <a:r>
              <a:rPr lang="en-US" dirty="0"/>
              <a:t>(</a:t>
            </a:r>
            <a:r>
              <a:rPr lang="en-US" b="1" dirty="0"/>
              <a:t>SOP</a:t>
            </a:r>
            <a:r>
              <a:rPr lang="en-US" dirty="0"/>
              <a:t>) </a:t>
            </a:r>
          </a:p>
          <a:p>
            <a:r>
              <a:rPr lang="en-US" dirty="0"/>
              <a:t>Simple version: </a:t>
            </a:r>
          </a:p>
          <a:p>
            <a:pPr lvl="1"/>
            <a:r>
              <a:rPr lang="en-US" dirty="0"/>
              <a:t>Browser associates web page elements (layout, cookies, events) with a given </a:t>
            </a:r>
            <a:r>
              <a:rPr lang="en-US" b="1" dirty="0">
                <a:solidFill>
                  <a:srgbClr val="008000"/>
                </a:solidFill>
              </a:rPr>
              <a:t>origin</a:t>
            </a:r>
            <a:r>
              <a:rPr lang="en-US" b="1" dirty="0"/>
              <a:t> </a:t>
            </a:r>
            <a:r>
              <a:rPr lang="en-US" dirty="0"/>
              <a:t>≈ web server that provided the page/cookies in the first place</a:t>
            </a:r>
          </a:p>
          <a:p>
            <a:pPr lvl="2"/>
            <a:r>
              <a:rPr lang="en-US" dirty="0"/>
              <a:t>Identity of web server is in terms of its hostname, e.g., </a:t>
            </a:r>
            <a:r>
              <a:rPr lang="en-US" dirty="0" err="1">
                <a:solidFill>
                  <a:srgbClr val="008000"/>
                </a:solidFill>
              </a:rPr>
              <a:t>bank.com</a:t>
            </a:r>
            <a:r>
              <a:rPr lang="en-US" dirty="0"/>
              <a:t> </a:t>
            </a:r>
          </a:p>
          <a:p>
            <a:r>
              <a:rPr lang="en-US" dirty="0"/>
              <a:t>SOP </a:t>
            </a:r>
            <a:r>
              <a:rPr lang="en-US" dirty="0">
                <a:solidFill>
                  <a:srgbClr val="3366FF"/>
                </a:solidFill>
              </a:rPr>
              <a:t>= </a:t>
            </a:r>
            <a:r>
              <a:rPr lang="en-US" b="1" dirty="0">
                <a:solidFill>
                  <a:srgbClr val="3366FF"/>
                </a:solidFill>
              </a:rPr>
              <a:t>only scripts from a web page’s origin have access to page’s elements</a:t>
            </a:r>
            <a:r>
              <a:rPr lang="en-US" i="1" dirty="0">
                <a:solidFill>
                  <a:srgbClr val="3366FF"/>
                </a:solidFill>
              </a:rPr>
              <a:t> </a:t>
            </a:r>
          </a:p>
          <a:p>
            <a:r>
              <a:rPr lang="en-US" b="1" dirty="0"/>
              <a:t>XSS: Subverting the Same Origin Policy </a:t>
            </a:r>
            <a:endParaRPr lang="en-US" dirty="0"/>
          </a:p>
          <a:p>
            <a:pPr lvl="1"/>
            <a:endParaRPr lang="en-US" dirty="0"/>
          </a:p>
        </p:txBody>
      </p:sp>
      <p:sp>
        <p:nvSpPr>
          <p:cNvPr id="4" name="Slide Number Placeholder 3">
            <a:extLst>
              <a:ext uri="{FF2B5EF4-FFF2-40B4-BE49-F238E27FC236}">
                <a16:creationId xmlns:a16="http://schemas.microsoft.com/office/drawing/2014/main" id="{1CD79CD9-2A2D-977B-2BA6-3EA776279B4A}"/>
              </a:ext>
            </a:extLst>
          </p:cNvPr>
          <p:cNvSpPr>
            <a:spLocks noGrp="1"/>
          </p:cNvSpPr>
          <p:nvPr>
            <p:ph type="sldNum" sz="quarter" idx="12"/>
          </p:nvPr>
        </p:nvSpPr>
        <p:spPr/>
        <p:txBody>
          <a:bodyPr/>
          <a:lstStyle/>
          <a:p>
            <a:fld id="{C4C925CD-3B73-704E-9D46-B95362A7C6AC}" type="slidenum">
              <a:rPr lang="en-US" smtClean="0"/>
              <a:t>8</a:t>
            </a:fld>
            <a:endParaRPr lang="en-US"/>
          </a:p>
        </p:txBody>
      </p:sp>
    </p:spTree>
    <p:extLst>
      <p:ext uri="{BB962C8B-B14F-4D97-AF65-F5344CB8AC3E}">
        <p14:creationId xmlns:p14="http://schemas.microsoft.com/office/powerpoint/2010/main" val="375468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Overview (HTTP)</a:t>
            </a:r>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094955" y="2652411"/>
            <a:ext cx="351170" cy="351170"/>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0850" y="2308687"/>
            <a:ext cx="800100" cy="1583057"/>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5900" y="2400300"/>
            <a:ext cx="1227162" cy="10396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a:off x="2827362" y="1481583"/>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28950" y="971551"/>
            <a:ext cx="1775198" cy="507831"/>
          </a:xfrm>
          <a:prstGeom prst="rect">
            <a:avLst/>
          </a:prstGeom>
          <a:solidFill>
            <a:schemeClr val="bg1"/>
          </a:solidFill>
          <a:ln>
            <a:solidFill>
              <a:schemeClr val="accent3"/>
            </a:solidFill>
          </a:ln>
        </p:spPr>
        <p:txBody>
          <a:bodyPr wrap="square" rtlCol="0">
            <a:spAutoFit/>
          </a:bodyPr>
          <a:lstStyle/>
          <a:p>
            <a:r>
              <a:rPr lang="en-US" sz="1350" dirty="0">
                <a:solidFill>
                  <a:schemeClr val="accent3">
                    <a:lumMod val="75000"/>
                  </a:schemeClr>
                </a:solidFill>
              </a:rPr>
              <a:t>GET / HTTP/1.1</a:t>
            </a:r>
            <a:br>
              <a:rPr lang="en-US" sz="1350" dirty="0">
                <a:solidFill>
                  <a:schemeClr val="accent3">
                    <a:lumMod val="75000"/>
                  </a:schemeClr>
                </a:solidFill>
              </a:rPr>
            </a:br>
            <a:r>
              <a:rPr lang="en-US" sz="1350" dirty="0">
                <a:solidFill>
                  <a:schemeClr val="accent3">
                    <a:lumMod val="75000"/>
                  </a:schemeClr>
                </a:solidFill>
              </a:rPr>
              <a:t>Host:  gmail.com</a:t>
            </a:r>
          </a:p>
        </p:txBody>
      </p:sp>
      <p:sp>
        <p:nvSpPr>
          <p:cNvPr id="14" name="TextBox 13"/>
          <p:cNvSpPr txBox="1"/>
          <p:nvPr/>
        </p:nvSpPr>
        <p:spPr>
          <a:xfrm>
            <a:off x="6719218" y="1915552"/>
            <a:ext cx="912622" cy="300082"/>
          </a:xfrm>
          <a:prstGeom prst="rect">
            <a:avLst/>
          </a:prstGeom>
          <a:noFill/>
        </p:spPr>
        <p:txBody>
          <a:bodyPr wrap="none" rtlCol="0">
            <a:spAutoFit/>
          </a:bodyPr>
          <a:lstStyle/>
          <a:p>
            <a:r>
              <a:rPr lang="en-US" sz="1350" dirty="0"/>
              <a:t>gmail.com</a:t>
            </a:r>
          </a:p>
        </p:txBody>
      </p:sp>
      <p:cxnSp>
        <p:nvCxnSpPr>
          <p:cNvPr id="15" name="Straight Arrow Connector 14"/>
          <p:cNvCxnSpPr/>
          <p:nvPr/>
        </p:nvCxnSpPr>
        <p:spPr>
          <a:xfrm flipH="1">
            <a:off x="2827362" y="320040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91964" y="1638553"/>
            <a:ext cx="2654958" cy="1546577"/>
          </a:xfrm>
          <a:prstGeom prst="rect">
            <a:avLst/>
          </a:prstGeom>
          <a:noFill/>
          <a:ln>
            <a:solidFill>
              <a:schemeClr val="accent2">
                <a:lumMod val="50000"/>
              </a:schemeClr>
            </a:solidFill>
          </a:ln>
        </p:spPr>
        <p:txBody>
          <a:bodyPr wrap="non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&lt;html&gt;</a:t>
            </a:r>
          </a:p>
          <a:p>
            <a:r>
              <a:rPr lang="en-US" sz="1350" dirty="0">
                <a:solidFill>
                  <a:schemeClr val="accent1"/>
                </a:solidFill>
              </a:rPr>
              <a:t>  &lt;head&gt;</a:t>
            </a:r>
          </a:p>
          <a:p>
            <a:r>
              <a:rPr lang="en-US" sz="1350" dirty="0">
                <a:solidFill>
                  <a:schemeClr val="accent1"/>
                </a:solidFill>
              </a:rPr>
              <a:t>     &lt;script&gt;alert(‘Hi!’)&lt;/script&gt;</a:t>
            </a:r>
          </a:p>
          <a:p>
            <a:r>
              <a:rPr lang="en-US" sz="1350" dirty="0">
                <a:solidFill>
                  <a:schemeClr val="accent1"/>
                </a:solidFill>
              </a:rPr>
              <a:t>  &lt;/head&gt;</a:t>
            </a:r>
          </a:p>
          <a:p>
            <a:r>
              <a:rPr lang="en-US" sz="1350" dirty="0">
                <a:solidFill>
                  <a:schemeClr val="accent1"/>
                </a:solidFill>
              </a:rPr>
              <a:t>&lt;</a:t>
            </a:r>
            <a:r>
              <a:rPr lang="en-US" sz="1350" dirty="0" err="1">
                <a:solidFill>
                  <a:schemeClr val="accent1"/>
                </a:solidFill>
              </a:rPr>
              <a:t>img</a:t>
            </a:r>
            <a:r>
              <a:rPr lang="en-US" sz="1350" dirty="0">
                <a:solidFill>
                  <a:schemeClr val="accent1"/>
                </a:solidFill>
              </a:rPr>
              <a:t> </a:t>
            </a:r>
            <a:r>
              <a:rPr lang="en-US" sz="1350" dirty="0" err="1">
                <a:solidFill>
                  <a:schemeClr val="accent1"/>
                </a:solidFill>
              </a:rPr>
              <a:t>src</a:t>
            </a:r>
            <a:r>
              <a:rPr lang="en-US" sz="1350" dirty="0">
                <a:solidFill>
                  <a:schemeClr val="accent1"/>
                </a:solidFill>
              </a:rPr>
              <a:t>=“//gmail.com/img.png”/&gt;</a:t>
            </a:r>
          </a:p>
        </p:txBody>
      </p:sp>
      <p:cxnSp>
        <p:nvCxnSpPr>
          <p:cNvPr id="20" name="Straight Arrow Connector 19"/>
          <p:cNvCxnSpPr/>
          <p:nvPr/>
        </p:nvCxnSpPr>
        <p:spPr>
          <a:xfrm>
            <a:off x="2813810" y="3943350"/>
            <a:ext cx="3687738"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28951" y="3431443"/>
            <a:ext cx="1822615" cy="507831"/>
          </a:xfrm>
          <a:prstGeom prst="rect">
            <a:avLst/>
          </a:prstGeom>
          <a:noFill/>
          <a:ln>
            <a:solidFill>
              <a:schemeClr val="accent3"/>
            </a:solidFill>
          </a:ln>
        </p:spPr>
        <p:txBody>
          <a:bodyPr wrap="none" rtlCol="0">
            <a:spAutoFit/>
          </a:bodyPr>
          <a:lstStyle/>
          <a:p>
            <a:r>
              <a:rPr lang="en-US" sz="1350" dirty="0">
                <a:solidFill>
                  <a:schemeClr val="accent3">
                    <a:lumMod val="75000"/>
                  </a:schemeClr>
                </a:solidFill>
              </a:rPr>
              <a:t>GET /img.png HTTP/1.1</a:t>
            </a:r>
            <a:br>
              <a:rPr lang="en-US" sz="1350" dirty="0">
                <a:solidFill>
                  <a:schemeClr val="accent3">
                    <a:lumMod val="75000"/>
                  </a:schemeClr>
                </a:solidFill>
              </a:rPr>
            </a:br>
            <a:r>
              <a:rPr lang="en-US" sz="1350" dirty="0">
                <a:solidFill>
                  <a:schemeClr val="accent3">
                    <a:lumMod val="75000"/>
                  </a:schemeClr>
                </a:solidFill>
              </a:rPr>
              <a:t>Host:  gmail.com</a:t>
            </a:r>
          </a:p>
        </p:txBody>
      </p:sp>
      <p:cxnSp>
        <p:nvCxnSpPr>
          <p:cNvPr id="22" name="Straight Arrow Connector 21"/>
          <p:cNvCxnSpPr/>
          <p:nvPr/>
        </p:nvCxnSpPr>
        <p:spPr>
          <a:xfrm flipH="1">
            <a:off x="2800350" y="4747210"/>
            <a:ext cx="3687738"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9490" y="4027554"/>
            <a:ext cx="2600449" cy="715581"/>
          </a:xfrm>
          <a:prstGeom prst="rect">
            <a:avLst/>
          </a:prstGeom>
          <a:noFill/>
          <a:ln>
            <a:solidFill>
              <a:schemeClr val="accent2">
                <a:lumMod val="50000"/>
              </a:schemeClr>
            </a:solidFill>
          </a:ln>
        </p:spPr>
        <p:txBody>
          <a:bodyPr wrap="square" rtlCol="0">
            <a:spAutoFit/>
          </a:bodyPr>
          <a:lstStyle/>
          <a:p>
            <a:r>
              <a:rPr lang="en-US" sz="1350" dirty="0">
                <a:solidFill>
                  <a:schemeClr val="accent1"/>
                </a:solidFill>
              </a:rPr>
              <a:t>HTTP/1.1 200 OK</a:t>
            </a:r>
            <a:br>
              <a:rPr lang="en-US" sz="1350" dirty="0">
                <a:solidFill>
                  <a:schemeClr val="accent1"/>
                </a:solidFill>
              </a:rPr>
            </a:br>
            <a:r>
              <a:rPr lang="en-US" sz="1350" dirty="0">
                <a:solidFill>
                  <a:schemeClr val="accent1"/>
                </a:solidFill>
              </a:rPr>
              <a:t>…</a:t>
            </a:r>
            <a:br>
              <a:rPr lang="en-US" sz="1350" dirty="0">
                <a:solidFill>
                  <a:schemeClr val="accent1"/>
                </a:solidFill>
              </a:rPr>
            </a:br>
            <a:r>
              <a:rPr lang="en-US" sz="1350" dirty="0">
                <a:solidFill>
                  <a:schemeClr val="accent1"/>
                </a:solidFill>
              </a:rPr>
              <a:t>&lt;89&gt;PNG^M ...</a:t>
            </a:r>
          </a:p>
        </p:txBody>
      </p:sp>
      <p:sp>
        <p:nvSpPr>
          <p:cNvPr id="16" name="Rectangular Callout 15"/>
          <p:cNvSpPr/>
          <p:nvPr/>
        </p:nvSpPr>
        <p:spPr>
          <a:xfrm>
            <a:off x="1343800" y="1810251"/>
            <a:ext cx="1657350" cy="737548"/>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dirty="0">
                <a:solidFill>
                  <a:schemeClr val="tx1"/>
                </a:solidFill>
              </a:rPr>
              <a:t>https://</a:t>
            </a:r>
            <a:r>
              <a:rPr lang="en-US" sz="1350" dirty="0" err="1">
                <a:solidFill>
                  <a:schemeClr val="tx1"/>
                </a:solidFill>
              </a:rPr>
              <a:t>gmail.com</a:t>
            </a:r>
            <a:r>
              <a:rPr lang="en-US" sz="1350" dirty="0">
                <a:solidFill>
                  <a:schemeClr val="tx1"/>
                </a:solidFill>
              </a:rPr>
              <a:t>/ says:</a:t>
            </a:r>
            <a:br>
              <a:rPr lang="en-US" sz="1350" dirty="0">
                <a:solidFill>
                  <a:schemeClr val="tx1"/>
                </a:solidFill>
              </a:rPr>
            </a:br>
            <a:r>
              <a:rPr lang="en-US" sz="1350" dirty="0">
                <a:solidFill>
                  <a:schemeClr val="tx1"/>
                </a:solidFill>
              </a:rPr>
              <a:t>Hi!</a:t>
            </a: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0993" y="2628900"/>
            <a:ext cx="369359" cy="36935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459" y="2998259"/>
            <a:ext cx="564761" cy="564761"/>
          </a:xfrm>
          <a:prstGeom prst="rect">
            <a:avLst/>
          </a:prstGeom>
        </p:spPr>
      </p:pic>
      <p:sp>
        <p:nvSpPr>
          <p:cNvPr id="3" name="Slide Number Placeholder 2">
            <a:extLst>
              <a:ext uri="{FF2B5EF4-FFF2-40B4-BE49-F238E27FC236}">
                <a16:creationId xmlns:a16="http://schemas.microsoft.com/office/drawing/2014/main" id="{FDF31B3E-200E-4F8B-32DC-A52B8B04B3BA}"/>
              </a:ext>
            </a:extLst>
          </p:cNvPr>
          <p:cNvSpPr>
            <a:spLocks noGrp="1"/>
          </p:cNvSpPr>
          <p:nvPr>
            <p:ph type="sldNum" sz="quarter" idx="12"/>
          </p:nvPr>
        </p:nvSpPr>
        <p:spPr/>
        <p:txBody>
          <a:bodyPr/>
          <a:lstStyle/>
          <a:p>
            <a:fld id="{C4C925CD-3B73-704E-9D46-B95362A7C6AC}" type="slidenum">
              <a:rPr lang="en-US" smtClean="0"/>
              <a:t>9</a:t>
            </a:fld>
            <a:endParaRPr lang="en-US"/>
          </a:p>
        </p:txBody>
      </p:sp>
    </p:spTree>
    <p:extLst>
      <p:ext uri="{BB962C8B-B14F-4D97-AF65-F5344CB8AC3E}">
        <p14:creationId xmlns:p14="http://schemas.microsoft.com/office/powerpoint/2010/main" val="15157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5024</TotalTime>
  <Words>11122</Words>
  <Application>Microsoft Macintosh PowerPoint</Application>
  <PresentationFormat>On-screen Show (16:9)</PresentationFormat>
  <Paragraphs>851</Paragraphs>
  <Slides>77</Slides>
  <Notes>77</Notes>
  <HiddenSlides>2</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77</vt:i4>
      </vt:variant>
    </vt:vector>
  </HeadingPairs>
  <TitlesOfParts>
    <vt:vector size="88" baseType="lpstr">
      <vt:lpstr>宋体</vt:lpstr>
      <vt:lpstr>Arial</vt:lpstr>
      <vt:lpstr>Arial Black</vt:lpstr>
      <vt:lpstr>Calibri</vt:lpstr>
      <vt:lpstr>Consolas</vt:lpstr>
      <vt:lpstr>Courier New</vt:lpstr>
      <vt:lpstr>Gill Sans MT</vt:lpstr>
      <vt:lpstr>Tahoma</vt:lpstr>
      <vt:lpstr>Times New Roman</vt:lpstr>
      <vt:lpstr>Wingdings 2</vt:lpstr>
      <vt:lpstr>Office Theme</vt:lpstr>
      <vt:lpstr>Web Security</vt:lpstr>
      <vt:lpstr>PowerPoint Presentation</vt:lpstr>
      <vt:lpstr>PowerPoint Presentation</vt:lpstr>
      <vt:lpstr>Browser Security</vt:lpstr>
      <vt:lpstr>Same-Origin policy </vt:lpstr>
      <vt:lpstr>Same-Origin Policy </vt:lpstr>
      <vt:lpstr>Same-Origin Policy </vt:lpstr>
      <vt:lpstr>Same-Origin Policy </vt:lpstr>
      <vt:lpstr>Web Overview (HTTP)</vt:lpstr>
      <vt:lpstr>Same-Origin Policy</vt:lpstr>
      <vt:lpstr>AJAX (jQuery Style)</vt:lpstr>
      <vt:lpstr>Same-Origin Policy: Scripts</vt:lpstr>
      <vt:lpstr>Same-Origin Policy: Objects</vt:lpstr>
      <vt:lpstr>Same-Origin Policy: Images</vt:lpstr>
      <vt:lpstr>Same-Origin Policy: &lt;script&gt;</vt:lpstr>
      <vt:lpstr>Same-Origin Policy: &lt;script&gt;</vt:lpstr>
      <vt:lpstr>Same-Origin Policy: &lt;script&gt;</vt:lpstr>
      <vt:lpstr>Same-Origin Policy: IFrame</vt:lpstr>
      <vt:lpstr>Same-Origin Policy: IFrame</vt:lpstr>
      <vt:lpstr>Code Injection</vt:lpstr>
      <vt:lpstr>Code Injection</vt:lpstr>
      <vt:lpstr>Code Injection</vt:lpstr>
      <vt:lpstr>SQL: Structured Query Language</vt:lpstr>
      <vt:lpstr>SQL Injection</vt:lpstr>
      <vt:lpstr>SQL Injection</vt:lpstr>
      <vt:lpstr>PowerPoint Presentation</vt:lpstr>
      <vt:lpstr>SQL Injection Defense</vt:lpstr>
      <vt:lpstr>Cross-Site Scripting (XSS)</vt:lpstr>
      <vt:lpstr>Cross-Site Scripting (XSS)</vt:lpstr>
      <vt:lpstr>Cross-Site Scripting (XSS)</vt:lpstr>
      <vt:lpstr>Review: Same-Origin Policy</vt:lpstr>
      <vt:lpstr>Cross-Site Scripting (XSS) Attack</vt:lpstr>
      <vt:lpstr>Cross-Site Scripting (XSS) Attack</vt:lpstr>
      <vt:lpstr>PowerPoint Presentation</vt:lpstr>
      <vt:lpstr>PowerPoint Presentation</vt:lpstr>
      <vt:lpstr>XSS Defenses</vt:lpstr>
      <vt:lpstr>Web Overview (HTTP)</vt:lpstr>
      <vt:lpstr>Cross-site Request Forgery (CSRF)</vt:lpstr>
      <vt:lpstr>Cross-site Request Forgery (CSRF)</vt:lpstr>
      <vt:lpstr>Cross-site Request Forgery (CSRF)</vt:lpstr>
      <vt:lpstr>Profile Pollution with CSRF</vt:lpstr>
      <vt:lpstr>CSRF Defenses</vt:lpstr>
      <vt:lpstr>CSRF Defenses</vt:lpstr>
      <vt:lpstr>PowerPoint Presentation</vt:lpstr>
      <vt:lpstr>Same-Origin Policy</vt:lpstr>
      <vt:lpstr>What about externally hosted scripts?</vt:lpstr>
      <vt:lpstr>SOP Complications</vt:lpstr>
      <vt:lpstr>Other problems with SOP</vt:lpstr>
      <vt:lpstr>What is SSL/TLS?</vt:lpstr>
      <vt:lpstr>PowerPoint Presentation</vt:lpstr>
      <vt:lpstr>PowerPoint Presentation</vt:lpstr>
      <vt:lpstr>Application-Level Protection</vt:lpstr>
      <vt:lpstr>History of the Protocol</vt:lpstr>
      <vt:lpstr>Request for Comments</vt:lpstr>
      <vt:lpstr>TLS Basics</vt:lpstr>
      <vt:lpstr>SSL Protocol Architecture</vt:lpstr>
      <vt:lpstr>TLS Handshake Protocol</vt:lpstr>
      <vt:lpstr>Handshake Protocol Structure</vt:lpstr>
      <vt:lpstr>ClientHello</vt:lpstr>
      <vt:lpstr>ClientHello (RFC 5246)</vt:lpstr>
      <vt:lpstr>ServerHello</vt:lpstr>
      <vt:lpstr>ServerKeyExchange</vt:lpstr>
      <vt:lpstr>ClientKeyExchange</vt:lpstr>
      <vt:lpstr>“Core” SSL 3.0 Handshake</vt:lpstr>
      <vt:lpstr>“Core” SSL 3.0 Handshake</vt:lpstr>
      <vt:lpstr>Version Downgrade Attack</vt:lpstr>
      <vt:lpstr>SSLv2 Weaknesses (Fixed in SSLv3)</vt:lpstr>
      <vt:lpstr>“Chosen-Protocol” Attacks</vt:lpstr>
      <vt:lpstr>Version Check in SSL v3</vt:lpstr>
      <vt:lpstr>SSL/TLS Record Protection</vt:lpstr>
      <vt:lpstr>SSL Handshake Protocol:  Additional Features</vt:lpstr>
      <vt:lpstr>Session Resumption</vt:lpstr>
      <vt:lpstr>Some SSL/TLS Security Flaws </vt:lpstr>
      <vt:lpstr>PowerPoint Presentation</vt:lpstr>
      <vt:lpstr>TLS Heartbeat Extension</vt:lpstr>
      <vt:lpstr>OpenSSL “Heartbleed” Bug</vt:lpstr>
      <vt:lpstr>From RFC 6520</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Security COS 432: Information Security</dc:title>
  <dc:creator>Nick Feamster</dc:creator>
  <cp:lastModifiedBy>Nick Feamster</cp:lastModifiedBy>
  <cp:revision>129</cp:revision>
  <dcterms:created xsi:type="dcterms:W3CDTF">2016-10-26T09:43:00Z</dcterms:created>
  <dcterms:modified xsi:type="dcterms:W3CDTF">2025-10-22T21:22:38Z</dcterms:modified>
</cp:coreProperties>
</file>